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2.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3.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4.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5.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 id="2147484954" r:id="rId19"/>
  </p:sldMasterIdLst>
  <p:notesMasterIdLst>
    <p:notesMasterId r:id="rId49"/>
  </p:notesMasterIdLst>
  <p:handoutMasterIdLst>
    <p:handoutMasterId r:id="rId50"/>
  </p:handoutMasterIdLst>
  <p:sldIdLst>
    <p:sldId id="1862" r:id="rId20"/>
    <p:sldId id="1890" r:id="rId21"/>
    <p:sldId id="1720" r:id="rId22"/>
    <p:sldId id="257" r:id="rId23"/>
    <p:sldId id="1344" r:id="rId24"/>
    <p:sldId id="1864" r:id="rId25"/>
    <p:sldId id="3362" r:id="rId26"/>
    <p:sldId id="1867" r:id="rId27"/>
    <p:sldId id="3351" r:id="rId28"/>
    <p:sldId id="3366" r:id="rId29"/>
    <p:sldId id="1869" r:id="rId30"/>
    <p:sldId id="3360" r:id="rId31"/>
    <p:sldId id="1743" r:id="rId32"/>
    <p:sldId id="1742" r:id="rId33"/>
    <p:sldId id="3352" r:id="rId34"/>
    <p:sldId id="3353" r:id="rId35"/>
    <p:sldId id="3354" r:id="rId36"/>
    <p:sldId id="3355" r:id="rId37"/>
    <p:sldId id="3356" r:id="rId38"/>
    <p:sldId id="3357" r:id="rId39"/>
    <p:sldId id="3358" r:id="rId40"/>
    <p:sldId id="3359" r:id="rId41"/>
    <p:sldId id="1554" r:id="rId42"/>
    <p:sldId id="1866" r:id="rId43"/>
    <p:sldId id="1856" r:id="rId44"/>
    <p:sldId id="3364" r:id="rId45"/>
    <p:sldId id="3363" r:id="rId46"/>
    <p:sldId id="3365" r:id="rId47"/>
    <p:sldId id="1532"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191DC8-DFCE-4CBA-8F5D-C3D385CDE578}" v="8" dt="2018-11-26T21:54:58.8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56" d="100"/>
          <a:sy n="56" d="100"/>
        </p:scale>
        <p:origin x="84" y="3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3A191DC8-DFCE-4CBA-8F5D-C3D385CDE578}"/>
    <pc:docChg chg="undo addSld delSld modSld">
      <pc:chgData name="Anna Thomas" userId="5d003f33-6e3f-406c-b398-0eb1113638fb" providerId="ADAL" clId="{3A191DC8-DFCE-4CBA-8F5D-C3D385CDE578}" dt="2018-11-26T22:12:33.144" v="528" actId="20577"/>
      <pc:docMkLst>
        <pc:docMk/>
      </pc:docMkLst>
      <pc:sldChg chg="modSp">
        <pc:chgData name="Anna Thomas" userId="5d003f33-6e3f-406c-b398-0eb1113638fb" providerId="ADAL" clId="{3A191DC8-DFCE-4CBA-8F5D-C3D385CDE578}" dt="2018-11-26T21:48:14.408" v="475" actId="20577"/>
        <pc:sldMkLst>
          <pc:docMk/>
          <pc:sldMk cId="2360976208" sldId="257"/>
        </pc:sldMkLst>
        <pc:spChg chg="mod">
          <ac:chgData name="Anna Thomas" userId="5d003f33-6e3f-406c-b398-0eb1113638fb" providerId="ADAL" clId="{3A191DC8-DFCE-4CBA-8F5D-C3D385CDE578}" dt="2018-11-26T21:48:14.408" v="475" actId="20577"/>
          <ac:spMkLst>
            <pc:docMk/>
            <pc:sldMk cId="2360976208" sldId="257"/>
            <ac:spMk id="4" creationId="{48E78CAE-164D-4D01-A632-1D3FCF25F313}"/>
          </ac:spMkLst>
        </pc:spChg>
      </pc:sldChg>
      <pc:sldChg chg="add del">
        <pc:chgData name="Anna Thomas" userId="5d003f33-6e3f-406c-b398-0eb1113638fb" providerId="ADAL" clId="{3A191DC8-DFCE-4CBA-8F5D-C3D385CDE578}" dt="2018-11-26T21:54:52.587" v="508"/>
        <pc:sldMkLst>
          <pc:docMk/>
          <pc:sldMk cId="3165060648" sldId="291"/>
        </pc:sldMkLst>
      </pc:sldChg>
      <pc:sldChg chg="modSp">
        <pc:chgData name="Anna Thomas" userId="5d003f33-6e3f-406c-b398-0eb1113638fb" providerId="ADAL" clId="{3A191DC8-DFCE-4CBA-8F5D-C3D385CDE578}" dt="2018-11-26T21:35:17.815" v="125" actId="6549"/>
        <pc:sldMkLst>
          <pc:docMk/>
          <pc:sldMk cId="3636832575" sldId="1344"/>
        </pc:sldMkLst>
        <pc:spChg chg="mod">
          <ac:chgData name="Anna Thomas" userId="5d003f33-6e3f-406c-b398-0eb1113638fb" providerId="ADAL" clId="{3A191DC8-DFCE-4CBA-8F5D-C3D385CDE578}" dt="2018-11-26T21:35:17.815" v="125" actId="6549"/>
          <ac:spMkLst>
            <pc:docMk/>
            <pc:sldMk cId="3636832575" sldId="1344"/>
            <ac:spMk id="15" creationId="{225F43F5-C5A1-4C1D-9D33-E253BFCD0CBA}"/>
          </ac:spMkLst>
        </pc:spChg>
      </pc:sldChg>
      <pc:sldChg chg="add del setBg">
        <pc:chgData name="Anna Thomas" userId="5d003f33-6e3f-406c-b398-0eb1113638fb" providerId="ADAL" clId="{3A191DC8-DFCE-4CBA-8F5D-C3D385CDE578}" dt="2018-11-26T21:54:52.587" v="508"/>
        <pc:sldMkLst>
          <pc:docMk/>
          <pc:sldMk cId="421368671" sldId="1553"/>
        </pc:sldMkLst>
      </pc:sldChg>
      <pc:sldChg chg="add del setBg">
        <pc:chgData name="Anna Thomas" userId="5d003f33-6e3f-406c-b398-0eb1113638fb" providerId="ADAL" clId="{3A191DC8-DFCE-4CBA-8F5D-C3D385CDE578}" dt="2018-11-26T21:54:52.587" v="508"/>
        <pc:sldMkLst>
          <pc:docMk/>
          <pc:sldMk cId="2037618987" sldId="1555"/>
        </pc:sldMkLst>
      </pc:sldChg>
      <pc:sldChg chg="add del setBg">
        <pc:chgData name="Anna Thomas" userId="5d003f33-6e3f-406c-b398-0eb1113638fb" providerId="ADAL" clId="{3A191DC8-DFCE-4CBA-8F5D-C3D385CDE578}" dt="2018-11-26T21:54:52.587" v="508"/>
        <pc:sldMkLst>
          <pc:docMk/>
          <pc:sldMk cId="2212967115" sldId="1557"/>
        </pc:sldMkLst>
      </pc:sldChg>
      <pc:sldChg chg="add del">
        <pc:chgData name="Anna Thomas" userId="5d003f33-6e3f-406c-b398-0eb1113638fb" providerId="ADAL" clId="{3A191DC8-DFCE-4CBA-8F5D-C3D385CDE578}" dt="2018-11-26T21:54:52.587" v="508"/>
        <pc:sldMkLst>
          <pc:docMk/>
          <pc:sldMk cId="721920872" sldId="1593"/>
        </pc:sldMkLst>
      </pc:sldChg>
      <pc:sldChg chg="add del">
        <pc:chgData name="Anna Thomas" userId="5d003f33-6e3f-406c-b398-0eb1113638fb" providerId="ADAL" clId="{3A191DC8-DFCE-4CBA-8F5D-C3D385CDE578}" dt="2018-11-26T21:54:52.587" v="508"/>
        <pc:sldMkLst>
          <pc:docMk/>
          <pc:sldMk cId="627450495" sldId="1601"/>
        </pc:sldMkLst>
      </pc:sldChg>
      <pc:sldChg chg="add del">
        <pc:chgData name="Anna Thomas" userId="5d003f33-6e3f-406c-b398-0eb1113638fb" providerId="ADAL" clId="{3A191DC8-DFCE-4CBA-8F5D-C3D385CDE578}" dt="2018-11-26T21:54:52.587" v="508"/>
        <pc:sldMkLst>
          <pc:docMk/>
          <pc:sldMk cId="3534930990" sldId="1602"/>
        </pc:sldMkLst>
      </pc:sldChg>
      <pc:sldChg chg="add del">
        <pc:chgData name="Anna Thomas" userId="5d003f33-6e3f-406c-b398-0eb1113638fb" providerId="ADAL" clId="{3A191DC8-DFCE-4CBA-8F5D-C3D385CDE578}" dt="2018-11-26T21:54:52.587" v="508"/>
        <pc:sldMkLst>
          <pc:docMk/>
          <pc:sldMk cId="3110198843" sldId="1603"/>
        </pc:sldMkLst>
      </pc:sldChg>
      <pc:sldChg chg="add del">
        <pc:chgData name="Anna Thomas" userId="5d003f33-6e3f-406c-b398-0eb1113638fb" providerId="ADAL" clId="{3A191DC8-DFCE-4CBA-8F5D-C3D385CDE578}" dt="2018-11-26T21:54:52.587" v="508"/>
        <pc:sldMkLst>
          <pc:docMk/>
          <pc:sldMk cId="739108995" sldId="1604"/>
        </pc:sldMkLst>
      </pc:sldChg>
      <pc:sldChg chg="add del">
        <pc:chgData name="Anna Thomas" userId="5d003f33-6e3f-406c-b398-0eb1113638fb" providerId="ADAL" clId="{3A191DC8-DFCE-4CBA-8F5D-C3D385CDE578}" dt="2018-11-26T21:54:52.587" v="508"/>
        <pc:sldMkLst>
          <pc:docMk/>
          <pc:sldMk cId="3867734702" sldId="1605"/>
        </pc:sldMkLst>
      </pc:sldChg>
      <pc:sldChg chg="add del setBg">
        <pc:chgData name="Anna Thomas" userId="5d003f33-6e3f-406c-b398-0eb1113638fb" providerId="ADAL" clId="{3A191DC8-DFCE-4CBA-8F5D-C3D385CDE578}" dt="2018-11-26T21:54:52.587" v="508"/>
        <pc:sldMkLst>
          <pc:docMk/>
          <pc:sldMk cId="2667940244" sldId="1606"/>
        </pc:sldMkLst>
      </pc:sldChg>
      <pc:sldChg chg="add del">
        <pc:chgData name="Anna Thomas" userId="5d003f33-6e3f-406c-b398-0eb1113638fb" providerId="ADAL" clId="{3A191DC8-DFCE-4CBA-8F5D-C3D385CDE578}" dt="2018-11-26T21:54:52.587" v="508"/>
        <pc:sldMkLst>
          <pc:docMk/>
          <pc:sldMk cId="1514720162" sldId="1607"/>
        </pc:sldMkLst>
      </pc:sldChg>
      <pc:sldChg chg="add del">
        <pc:chgData name="Anna Thomas" userId="5d003f33-6e3f-406c-b398-0eb1113638fb" providerId="ADAL" clId="{3A191DC8-DFCE-4CBA-8F5D-C3D385CDE578}" dt="2018-11-26T21:54:52.587" v="508"/>
        <pc:sldMkLst>
          <pc:docMk/>
          <pc:sldMk cId="945942006" sldId="1608"/>
        </pc:sldMkLst>
      </pc:sldChg>
      <pc:sldChg chg="add del">
        <pc:chgData name="Anna Thomas" userId="5d003f33-6e3f-406c-b398-0eb1113638fb" providerId="ADAL" clId="{3A191DC8-DFCE-4CBA-8F5D-C3D385CDE578}" dt="2018-11-26T21:54:52.587" v="508"/>
        <pc:sldMkLst>
          <pc:docMk/>
          <pc:sldMk cId="3969114201" sldId="1609"/>
        </pc:sldMkLst>
      </pc:sldChg>
      <pc:sldChg chg="add del">
        <pc:chgData name="Anna Thomas" userId="5d003f33-6e3f-406c-b398-0eb1113638fb" providerId="ADAL" clId="{3A191DC8-DFCE-4CBA-8F5D-C3D385CDE578}" dt="2018-11-26T21:54:52.587" v="508"/>
        <pc:sldMkLst>
          <pc:docMk/>
          <pc:sldMk cId="867726730" sldId="1610"/>
        </pc:sldMkLst>
      </pc:sldChg>
      <pc:sldChg chg="add del">
        <pc:chgData name="Anna Thomas" userId="5d003f33-6e3f-406c-b398-0eb1113638fb" providerId="ADAL" clId="{3A191DC8-DFCE-4CBA-8F5D-C3D385CDE578}" dt="2018-11-26T21:54:52.587" v="508"/>
        <pc:sldMkLst>
          <pc:docMk/>
          <pc:sldMk cId="159964013" sldId="1616"/>
        </pc:sldMkLst>
      </pc:sldChg>
      <pc:sldChg chg="add del">
        <pc:chgData name="Anna Thomas" userId="5d003f33-6e3f-406c-b398-0eb1113638fb" providerId="ADAL" clId="{3A191DC8-DFCE-4CBA-8F5D-C3D385CDE578}" dt="2018-11-26T21:54:52.587" v="508"/>
        <pc:sldMkLst>
          <pc:docMk/>
          <pc:sldMk cId="2440584556" sldId="1617"/>
        </pc:sldMkLst>
      </pc:sldChg>
      <pc:sldChg chg="modSp">
        <pc:chgData name="Anna Thomas" userId="5d003f33-6e3f-406c-b398-0eb1113638fb" providerId="ADAL" clId="{3A191DC8-DFCE-4CBA-8F5D-C3D385CDE578}" dt="2018-11-26T21:48:05.593" v="470" actId="20577"/>
        <pc:sldMkLst>
          <pc:docMk/>
          <pc:sldMk cId="3182288875" sldId="1720"/>
        </pc:sldMkLst>
        <pc:spChg chg="mod">
          <ac:chgData name="Anna Thomas" userId="5d003f33-6e3f-406c-b398-0eb1113638fb" providerId="ADAL" clId="{3A191DC8-DFCE-4CBA-8F5D-C3D385CDE578}" dt="2018-11-26T21:48:05.593" v="470" actId="20577"/>
          <ac:spMkLst>
            <pc:docMk/>
            <pc:sldMk cId="3182288875" sldId="1720"/>
            <ac:spMk id="5" creationId="{00000000-0000-0000-0000-000000000000}"/>
          </ac:spMkLst>
        </pc:spChg>
      </pc:sldChg>
      <pc:sldChg chg="modSp">
        <pc:chgData name="Anna Thomas" userId="5d003f33-6e3f-406c-b398-0eb1113638fb" providerId="ADAL" clId="{3A191DC8-DFCE-4CBA-8F5D-C3D385CDE578}" dt="2018-11-26T22:12:33.144" v="528" actId="20577"/>
        <pc:sldMkLst>
          <pc:docMk/>
          <pc:sldMk cId="3713008051" sldId="3360"/>
        </pc:sldMkLst>
        <pc:spChg chg="mod">
          <ac:chgData name="Anna Thomas" userId="5d003f33-6e3f-406c-b398-0eb1113638fb" providerId="ADAL" clId="{3A191DC8-DFCE-4CBA-8F5D-C3D385CDE578}" dt="2018-11-26T22:12:33.144" v="528" actId="20577"/>
          <ac:spMkLst>
            <pc:docMk/>
            <pc:sldMk cId="3713008051" sldId="3360"/>
            <ac:spMk id="3" creationId="{EC1DBFB7-6335-4A99-8E09-537280AAE890}"/>
          </ac:spMkLst>
        </pc:spChg>
      </pc:sldChg>
      <pc:sldChg chg="del">
        <pc:chgData name="Anna Thomas" userId="5d003f33-6e3f-406c-b398-0eb1113638fb" providerId="ADAL" clId="{3A191DC8-DFCE-4CBA-8F5D-C3D385CDE578}" dt="2018-11-26T21:43:58.903" v="436" actId="2696"/>
        <pc:sldMkLst>
          <pc:docMk/>
          <pc:sldMk cId="4292620097" sldId="3361"/>
        </pc:sldMkLst>
      </pc:sldChg>
      <pc:sldChg chg="modSp">
        <pc:chgData name="Anna Thomas" userId="5d003f33-6e3f-406c-b398-0eb1113638fb" providerId="ADAL" clId="{3A191DC8-DFCE-4CBA-8F5D-C3D385CDE578}" dt="2018-11-26T21:35:40.058" v="129" actId="20577"/>
        <pc:sldMkLst>
          <pc:docMk/>
          <pc:sldMk cId="1660292415" sldId="3362"/>
        </pc:sldMkLst>
        <pc:spChg chg="mod">
          <ac:chgData name="Anna Thomas" userId="5d003f33-6e3f-406c-b398-0eb1113638fb" providerId="ADAL" clId="{3A191DC8-DFCE-4CBA-8F5D-C3D385CDE578}" dt="2018-11-26T21:35:40.058" v="129" actId="20577"/>
          <ac:spMkLst>
            <pc:docMk/>
            <pc:sldMk cId="1660292415" sldId="3362"/>
            <ac:spMk id="15" creationId="{225F43F5-C5A1-4C1D-9D33-E253BFCD0CBA}"/>
          </ac:spMkLst>
        </pc:spChg>
      </pc:sldChg>
      <pc:sldChg chg="modSp">
        <pc:chgData name="Anna Thomas" userId="5d003f33-6e3f-406c-b398-0eb1113638fb" providerId="ADAL" clId="{3A191DC8-DFCE-4CBA-8F5D-C3D385CDE578}" dt="2018-11-26T21:44:49.094" v="469" actId="20577"/>
        <pc:sldMkLst>
          <pc:docMk/>
          <pc:sldMk cId="3299131269" sldId="3363"/>
        </pc:sldMkLst>
        <pc:spChg chg="mod">
          <ac:chgData name="Anna Thomas" userId="5d003f33-6e3f-406c-b398-0eb1113638fb" providerId="ADAL" clId="{3A191DC8-DFCE-4CBA-8F5D-C3D385CDE578}" dt="2018-11-26T21:44:49.094" v="469" actId="20577"/>
          <ac:spMkLst>
            <pc:docMk/>
            <pc:sldMk cId="3299131269" sldId="3363"/>
            <ac:spMk id="2" creationId="{00000000-0000-0000-0000-000000000000}"/>
          </ac:spMkLst>
        </pc:spChg>
      </pc:sldChg>
    </pc:docChg>
  </pc:docChgLst>
  <pc:docChgLst>
    <pc:chgData name="Anna Thomas" userId="5d003f33-6e3f-406c-b398-0eb1113638fb" providerId="ADAL" clId="{D7204E27-EEF7-4ABB-88C7-0FB8A8EEBB2A}"/>
    <pc:docChg chg="custSel addSld delSld modSld sldOrd delMainMaster">
      <pc:chgData name="Anna Thomas" userId="5d003f33-6e3f-406c-b398-0eb1113638fb" providerId="ADAL" clId="{D7204E27-EEF7-4ABB-88C7-0FB8A8EEBB2A}" dt="2018-08-28T11:52:03.987" v="819" actId="20577"/>
      <pc:docMkLst>
        <pc:docMk/>
      </pc:docMkLst>
      <pc:sldChg chg="modSp">
        <pc:chgData name="Anna Thomas" userId="5d003f33-6e3f-406c-b398-0eb1113638fb" providerId="ADAL" clId="{D7204E27-EEF7-4ABB-88C7-0FB8A8EEBB2A}" dt="2018-08-28T05:06:29.697" v="630" actId="20577"/>
        <pc:sldMkLst>
          <pc:docMk/>
          <pc:sldMk cId="2899791211" sldId="1554"/>
        </pc:sldMkLst>
        <pc:spChg chg="mod">
          <ac:chgData name="Anna Thomas" userId="5d003f33-6e3f-406c-b398-0eb1113638fb" providerId="ADAL" clId="{D7204E27-EEF7-4ABB-88C7-0FB8A8EEBB2A}" dt="2018-08-28T05:06:29.697" v="630" actId="20577"/>
          <ac:spMkLst>
            <pc:docMk/>
            <pc:sldMk cId="2899791211" sldId="1554"/>
            <ac:spMk id="6" creationId="{00000000-0000-0000-0000-000000000000}"/>
          </ac:spMkLst>
        </pc:spChg>
      </pc:sldChg>
      <pc:sldChg chg="modTransition">
        <pc:chgData name="Anna Thomas" userId="5d003f33-6e3f-406c-b398-0eb1113638fb" providerId="ADAL" clId="{D7204E27-EEF7-4ABB-88C7-0FB8A8EEBB2A}" dt="2018-08-28T05:03:24.102" v="620"/>
        <pc:sldMkLst>
          <pc:docMk/>
          <pc:sldMk cId="4077252038" sldId="1864"/>
        </pc:sldMkLst>
      </pc:sldChg>
      <pc:sldChg chg="modSp modAnim">
        <pc:chgData name="Anna Thomas" userId="5d003f33-6e3f-406c-b398-0eb1113638fb" providerId="ADAL" clId="{D7204E27-EEF7-4ABB-88C7-0FB8A8EEBB2A}" dt="2018-08-28T05:07:47.219" v="635"/>
        <pc:sldMkLst>
          <pc:docMk/>
          <pc:sldMk cId="167954384" sldId="1866"/>
        </pc:sldMkLst>
        <pc:spChg chg="mod">
          <ac:chgData name="Anna Thomas" userId="5d003f33-6e3f-406c-b398-0eb1113638fb" providerId="ADAL" clId="{D7204E27-EEF7-4ABB-88C7-0FB8A8EEBB2A}" dt="2018-08-28T05:07:14.882" v="632" actId="20577"/>
          <ac:spMkLst>
            <pc:docMk/>
            <pc:sldMk cId="167954384" sldId="1866"/>
            <ac:spMk id="7" creationId="{79027D31-5F5B-4971-9C18-028FEB240AC2}"/>
          </ac:spMkLst>
        </pc:spChg>
        <pc:spChg chg="mod">
          <ac:chgData name="Anna Thomas" userId="5d003f33-6e3f-406c-b398-0eb1113638fb" providerId="ADAL" clId="{D7204E27-EEF7-4ABB-88C7-0FB8A8EEBB2A}" dt="2018-08-28T05:07:18.175" v="634" actId="20577"/>
          <ac:spMkLst>
            <pc:docMk/>
            <pc:sldMk cId="167954384" sldId="1866"/>
            <ac:spMk id="13" creationId="{6ED5C247-F55F-4D00-9D9F-04CF591A4C3F}"/>
          </ac:spMkLst>
        </pc:spChg>
      </pc:sldChg>
      <pc:sldChg chg="modSp modNotesTx">
        <pc:chgData name="Anna Thomas" userId="5d003f33-6e3f-406c-b398-0eb1113638fb" providerId="ADAL" clId="{D7204E27-EEF7-4ABB-88C7-0FB8A8EEBB2A}" dt="2018-08-28T05:14:53.366" v="767" actId="20577"/>
        <pc:sldMkLst>
          <pc:docMk/>
          <pc:sldMk cId="2742015521" sldId="3351"/>
        </pc:sldMkLst>
        <pc:spChg chg="mod">
          <ac:chgData name="Anna Thomas" userId="5d003f33-6e3f-406c-b398-0eb1113638fb" providerId="ADAL" clId="{D7204E27-EEF7-4ABB-88C7-0FB8A8EEBB2A}" dt="2018-08-28T05:14:53.366" v="767" actId="20577"/>
          <ac:spMkLst>
            <pc:docMk/>
            <pc:sldMk cId="2742015521" sldId="3351"/>
            <ac:spMk id="15" creationId="{225F43F5-C5A1-4C1D-9D33-E253BFCD0CBA}"/>
          </ac:spMkLst>
        </pc:spChg>
      </pc:sldChg>
      <pc:sldChg chg="modSp">
        <pc:chgData name="Anna Thomas" userId="5d003f33-6e3f-406c-b398-0eb1113638fb" providerId="ADAL" clId="{D7204E27-EEF7-4ABB-88C7-0FB8A8EEBB2A}" dt="2018-08-28T05:04:51.614" v="626" actId="20577"/>
        <pc:sldMkLst>
          <pc:docMk/>
          <pc:sldMk cId="3713008051" sldId="3360"/>
        </pc:sldMkLst>
        <pc:spChg chg="mod">
          <ac:chgData name="Anna Thomas" userId="5d003f33-6e3f-406c-b398-0eb1113638fb" providerId="ADAL" clId="{D7204E27-EEF7-4ABB-88C7-0FB8A8EEBB2A}" dt="2018-08-28T05:04:51.614" v="626" actId="20577"/>
          <ac:spMkLst>
            <pc:docMk/>
            <pc:sldMk cId="3713008051" sldId="3360"/>
            <ac:spMk id="3" creationId="{EC1DBFB7-6335-4A99-8E09-537280AAE890}"/>
          </ac:spMkLst>
        </pc:spChg>
      </pc:sldChg>
      <pc:sldChg chg="modSp">
        <pc:chgData name="Anna Thomas" userId="5d003f33-6e3f-406c-b398-0eb1113638fb" providerId="ADAL" clId="{D7204E27-EEF7-4ABB-88C7-0FB8A8EEBB2A}" dt="2018-08-28T11:52:03.987" v="819" actId="20577"/>
        <pc:sldMkLst>
          <pc:docMk/>
          <pc:sldMk cId="1660292415" sldId="3362"/>
        </pc:sldMkLst>
        <pc:spChg chg="mod">
          <ac:chgData name="Anna Thomas" userId="5d003f33-6e3f-406c-b398-0eb1113638fb" providerId="ADAL" clId="{D7204E27-EEF7-4ABB-88C7-0FB8A8EEBB2A}" dt="2018-08-28T11:52:03.987" v="819" actId="20577"/>
          <ac:spMkLst>
            <pc:docMk/>
            <pc:sldMk cId="1660292415" sldId="3362"/>
            <ac:spMk id="15" creationId="{225F43F5-C5A1-4C1D-9D33-E253BFCD0CBA}"/>
          </ac:spMkLst>
        </pc:spChg>
      </pc:sldChg>
      <pc:sldChg chg="modSp">
        <pc:chgData name="Anna Thomas" userId="5d003f33-6e3f-406c-b398-0eb1113638fb" providerId="ADAL" clId="{D7204E27-EEF7-4ABB-88C7-0FB8A8EEBB2A}" dt="2018-08-28T05:08:55.418" v="741" actId="20577"/>
        <pc:sldMkLst>
          <pc:docMk/>
          <pc:sldMk cId="3299131269" sldId="3363"/>
        </pc:sldMkLst>
        <pc:spChg chg="mod">
          <ac:chgData name="Anna Thomas" userId="5d003f33-6e3f-406c-b398-0eb1113638fb" providerId="ADAL" clId="{D7204E27-EEF7-4ABB-88C7-0FB8A8EEBB2A}" dt="2018-08-28T05:08:55.418" v="741" actId="20577"/>
          <ac:spMkLst>
            <pc:docMk/>
            <pc:sldMk cId="3299131269" sldId="3363"/>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0A685-53C0-447C-B633-D93A283107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5ECFF4B-7877-4D2F-84F7-550A5EB5D7C0}">
      <dgm:prSet/>
      <dgm:spPr/>
      <dgm:t>
        <a:bodyPr/>
        <a:lstStyle/>
        <a:p>
          <a:r>
            <a:rPr lang="en-US"/>
            <a:t>Instructors (names &amp; emails)</a:t>
          </a:r>
        </a:p>
      </dgm:t>
    </dgm:pt>
    <dgm:pt modelId="{1909CA60-4523-48A3-8E2C-8036736DF818}" type="parTrans" cxnId="{8DE09AEB-D25D-4D79-8DEC-762D5672D6AD}">
      <dgm:prSet/>
      <dgm:spPr/>
      <dgm:t>
        <a:bodyPr/>
        <a:lstStyle/>
        <a:p>
          <a:endParaRPr lang="en-US"/>
        </a:p>
      </dgm:t>
    </dgm:pt>
    <dgm:pt modelId="{04095F09-B029-4758-AD3D-E49CBEACC3E2}" type="sibTrans" cxnId="{8DE09AEB-D25D-4D79-8DEC-762D5672D6AD}">
      <dgm:prSet/>
      <dgm:spPr/>
      <dgm:t>
        <a:bodyPr/>
        <a:lstStyle/>
        <a:p>
          <a:endParaRPr lang="en-US"/>
        </a:p>
      </dgm:t>
    </dgm:pt>
    <dgm:pt modelId="{B2EBB9BA-0277-45AF-A9FE-54235C857648}">
      <dgm:prSet/>
      <dgm:spPr/>
      <dgm:t>
        <a:bodyPr/>
        <a:lstStyle/>
        <a:p>
          <a:r>
            <a:rPr lang="en-US"/>
            <a:t>Housekeeping</a:t>
          </a:r>
        </a:p>
      </dgm:t>
    </dgm:pt>
    <dgm:pt modelId="{6C940416-8042-434A-966A-E270567CF931}" type="parTrans" cxnId="{92FEE599-535A-4971-801F-AE28366A2F67}">
      <dgm:prSet/>
      <dgm:spPr/>
      <dgm:t>
        <a:bodyPr/>
        <a:lstStyle/>
        <a:p>
          <a:endParaRPr lang="en-US"/>
        </a:p>
      </dgm:t>
    </dgm:pt>
    <dgm:pt modelId="{9606CCB1-E7B7-4127-A3AC-140D87FCEB21}" type="sibTrans" cxnId="{92FEE599-535A-4971-801F-AE28366A2F67}">
      <dgm:prSet/>
      <dgm:spPr/>
      <dgm:t>
        <a:bodyPr/>
        <a:lstStyle/>
        <a:p>
          <a:endParaRPr lang="en-US"/>
        </a:p>
      </dgm:t>
    </dgm:pt>
    <dgm:pt modelId="{CA0F9D68-F9E3-402A-9387-140C23272BB1}">
      <dgm:prSet/>
      <dgm:spPr/>
      <dgm:t>
        <a:bodyPr/>
        <a:lstStyle/>
        <a:p>
          <a:r>
            <a:rPr lang="en-US"/>
            <a:t>Wifi connectivity</a:t>
          </a:r>
        </a:p>
      </dgm:t>
    </dgm:pt>
    <dgm:pt modelId="{93DCAD64-6123-4C8B-969F-7AB131652FD6}" type="parTrans" cxnId="{918CD0C1-4F61-4480-B5DB-F7771753444C}">
      <dgm:prSet/>
      <dgm:spPr/>
      <dgm:t>
        <a:bodyPr/>
        <a:lstStyle/>
        <a:p>
          <a:endParaRPr lang="en-US"/>
        </a:p>
      </dgm:t>
    </dgm:pt>
    <dgm:pt modelId="{C5FF1C15-9065-40B2-810F-8397FE6F890B}" type="sibTrans" cxnId="{918CD0C1-4F61-4480-B5DB-F7771753444C}">
      <dgm:prSet/>
      <dgm:spPr/>
      <dgm:t>
        <a:bodyPr/>
        <a:lstStyle/>
        <a:p>
          <a:endParaRPr lang="en-US"/>
        </a:p>
      </dgm:t>
    </dgm:pt>
    <dgm:pt modelId="{C63EE9B9-E462-43E1-B621-672896C9E1B6}">
      <dgm:prSet/>
      <dgm:spPr/>
      <dgm:t>
        <a:bodyPr/>
        <a:lstStyle/>
        <a:p>
          <a:r>
            <a:rPr lang="en-US"/>
            <a:t>Breaks / Restroom locations</a:t>
          </a:r>
        </a:p>
      </dgm:t>
    </dgm:pt>
    <dgm:pt modelId="{F88EA52B-53EB-470D-B18C-BD9074478327}" type="parTrans" cxnId="{C96BEF95-EAB3-42E2-BA54-B8470F6D0E8F}">
      <dgm:prSet/>
      <dgm:spPr/>
      <dgm:t>
        <a:bodyPr/>
        <a:lstStyle/>
        <a:p>
          <a:endParaRPr lang="en-US"/>
        </a:p>
      </dgm:t>
    </dgm:pt>
    <dgm:pt modelId="{23EC3009-3B09-4CB7-8108-9CBBFE5668A0}" type="sibTrans" cxnId="{C96BEF95-EAB3-42E2-BA54-B8470F6D0E8F}">
      <dgm:prSet/>
      <dgm:spPr/>
      <dgm:t>
        <a:bodyPr/>
        <a:lstStyle/>
        <a:p>
          <a:endParaRPr lang="en-US"/>
        </a:p>
      </dgm:t>
    </dgm:pt>
    <dgm:pt modelId="{69613146-1E2C-4F43-A3CB-9A3D5F31D6A9}">
      <dgm:prSet/>
      <dgm:spPr/>
      <dgm:t>
        <a:bodyPr/>
        <a:lstStyle/>
        <a:p>
          <a:r>
            <a:rPr lang="en-US"/>
            <a:t>Cell phone courtesy</a:t>
          </a:r>
        </a:p>
      </dgm:t>
    </dgm:pt>
    <dgm:pt modelId="{FFA180CA-AF14-4ECF-8375-6668254A7A7B}" type="parTrans" cxnId="{0BCBE62A-47B0-44D2-A947-BCB93C3F3090}">
      <dgm:prSet/>
      <dgm:spPr/>
      <dgm:t>
        <a:bodyPr/>
        <a:lstStyle/>
        <a:p>
          <a:endParaRPr lang="en-US"/>
        </a:p>
      </dgm:t>
    </dgm:pt>
    <dgm:pt modelId="{12F9EA36-7BBF-4169-A500-1F62C642325E}" type="sibTrans" cxnId="{0BCBE62A-47B0-44D2-A947-BCB93C3F3090}">
      <dgm:prSet/>
      <dgm:spPr/>
      <dgm:t>
        <a:bodyPr/>
        <a:lstStyle/>
        <a:p>
          <a:endParaRPr lang="en-US"/>
        </a:p>
      </dgm:t>
    </dgm:pt>
    <dgm:pt modelId="{62DAD68D-1F65-4DE4-BA37-9F4680DC1231}">
      <dgm:prSet/>
      <dgm:spPr/>
      <dgm:t>
        <a:bodyPr/>
        <a:lstStyle/>
        <a:p>
          <a:r>
            <a:rPr lang="en-US" dirty="0"/>
            <a:t>Who’s in audience?</a:t>
          </a:r>
        </a:p>
      </dgm:t>
    </dgm:pt>
    <dgm:pt modelId="{2CFE6EB1-69A5-4C3C-BBF9-DBE8291854E3}" type="parTrans" cxnId="{F0069F22-964B-4C4A-A38B-93B46051F7EA}">
      <dgm:prSet/>
      <dgm:spPr/>
      <dgm:t>
        <a:bodyPr/>
        <a:lstStyle/>
        <a:p>
          <a:endParaRPr lang="en-US"/>
        </a:p>
      </dgm:t>
    </dgm:pt>
    <dgm:pt modelId="{446D5A94-5685-47FC-9320-5B3933D0661F}" type="sibTrans" cxnId="{F0069F22-964B-4C4A-A38B-93B46051F7EA}">
      <dgm:prSet/>
      <dgm:spPr/>
      <dgm:t>
        <a:bodyPr/>
        <a:lstStyle/>
        <a:p>
          <a:endParaRPr lang="en-US"/>
        </a:p>
      </dgm:t>
    </dgm:pt>
    <dgm:pt modelId="{C54E3D3F-C144-4E48-AE18-FE5A5CC693F6}">
      <dgm:prSet/>
      <dgm:spPr/>
      <dgm:t>
        <a:bodyPr/>
        <a:lstStyle/>
        <a:p>
          <a:r>
            <a:rPr lang="en-US"/>
            <a:t>Internal Microsoft</a:t>
          </a:r>
        </a:p>
      </dgm:t>
    </dgm:pt>
    <dgm:pt modelId="{B9876B0D-5192-40EE-8C90-1DAE70F3CF81}" type="parTrans" cxnId="{82E89B0E-FB10-477D-923B-7BA3FBA9A4E6}">
      <dgm:prSet/>
      <dgm:spPr/>
      <dgm:t>
        <a:bodyPr/>
        <a:lstStyle/>
        <a:p>
          <a:endParaRPr lang="en-US"/>
        </a:p>
      </dgm:t>
    </dgm:pt>
    <dgm:pt modelId="{9082A0CC-EB2D-4153-8D3D-148F34F5FF90}" type="sibTrans" cxnId="{82E89B0E-FB10-477D-923B-7BA3FBA9A4E6}">
      <dgm:prSet/>
      <dgm:spPr/>
      <dgm:t>
        <a:bodyPr/>
        <a:lstStyle/>
        <a:p>
          <a:endParaRPr lang="en-US"/>
        </a:p>
      </dgm:t>
    </dgm:pt>
    <dgm:pt modelId="{8F853A39-87B8-49E7-889B-1FD3F14C9FC7}">
      <dgm:prSet/>
      <dgm:spPr/>
      <dgm:t>
        <a:bodyPr/>
        <a:lstStyle/>
        <a:p>
          <a:r>
            <a:rPr lang="en-US"/>
            <a:t>Partners</a:t>
          </a:r>
        </a:p>
      </dgm:t>
    </dgm:pt>
    <dgm:pt modelId="{FF60B261-0C41-46CB-833B-066E4FC87AAD}" type="parTrans" cxnId="{9AFA2EBF-BF50-44BA-9BE3-6BFF269DD08A}">
      <dgm:prSet/>
      <dgm:spPr/>
      <dgm:t>
        <a:bodyPr/>
        <a:lstStyle/>
        <a:p>
          <a:endParaRPr lang="en-US"/>
        </a:p>
      </dgm:t>
    </dgm:pt>
    <dgm:pt modelId="{27964245-3B34-4890-BD87-2B79531C0D95}" type="sibTrans" cxnId="{9AFA2EBF-BF50-44BA-9BE3-6BFF269DD08A}">
      <dgm:prSet/>
      <dgm:spPr/>
      <dgm:t>
        <a:bodyPr/>
        <a:lstStyle/>
        <a:p>
          <a:endParaRPr lang="en-US"/>
        </a:p>
      </dgm:t>
    </dgm:pt>
    <dgm:pt modelId="{7E6A6486-ECDE-4E17-8B88-2D79B8AC14D9}">
      <dgm:prSet/>
      <dgm:spPr/>
      <dgm:t>
        <a:bodyPr/>
        <a:lstStyle/>
        <a:p>
          <a:r>
            <a:rPr lang="en-US"/>
            <a:t>Training Partners</a:t>
          </a:r>
        </a:p>
      </dgm:t>
    </dgm:pt>
    <dgm:pt modelId="{7E9B581C-169A-451C-BA00-7363A41F8B01}" type="parTrans" cxnId="{8D4FD687-A3D0-4E2B-BB1E-CFB5FC97D9FC}">
      <dgm:prSet/>
      <dgm:spPr/>
      <dgm:t>
        <a:bodyPr/>
        <a:lstStyle/>
        <a:p>
          <a:endParaRPr lang="en-US"/>
        </a:p>
      </dgm:t>
    </dgm:pt>
    <dgm:pt modelId="{C40C1E78-E297-4CE5-BE00-DFA8BA4443DE}" type="sibTrans" cxnId="{8D4FD687-A3D0-4E2B-BB1E-CFB5FC97D9FC}">
      <dgm:prSet/>
      <dgm:spPr/>
      <dgm:t>
        <a:bodyPr/>
        <a:lstStyle/>
        <a:p>
          <a:endParaRPr lang="en-US"/>
        </a:p>
      </dgm:t>
    </dgm:pt>
    <dgm:pt modelId="{F2A37D76-7A27-4B2F-8C01-08C763CC8F0B}">
      <dgm:prSet/>
      <dgm:spPr/>
      <dgm:t>
        <a:bodyPr/>
        <a:lstStyle/>
        <a:p>
          <a:r>
            <a:rPr lang="en-US" dirty="0"/>
            <a:t>Redelivery Guidance</a:t>
          </a:r>
        </a:p>
      </dgm:t>
    </dgm:pt>
    <dgm:pt modelId="{AC95AD73-016B-4892-9595-0DAE4013E96A}" type="parTrans" cxnId="{8CDC743F-FCCF-4E8B-989F-C34D6B7992E9}">
      <dgm:prSet/>
      <dgm:spPr/>
      <dgm:t>
        <a:bodyPr/>
        <a:lstStyle/>
        <a:p>
          <a:endParaRPr lang="en-US"/>
        </a:p>
      </dgm:t>
    </dgm:pt>
    <dgm:pt modelId="{2F819C5B-4F1D-4CAC-B48D-EC9F1287FFAC}" type="sibTrans" cxnId="{8CDC743F-FCCF-4E8B-989F-C34D6B7992E9}">
      <dgm:prSet/>
      <dgm:spPr/>
      <dgm:t>
        <a:bodyPr/>
        <a:lstStyle/>
        <a:p>
          <a:endParaRPr lang="en-US"/>
        </a:p>
      </dgm:t>
    </dgm:pt>
    <dgm:pt modelId="{4202FA8A-922F-4B8C-A944-4FB4B4ADA97A}">
      <dgm:prSet/>
      <dgm:spPr/>
      <dgm:t>
        <a:bodyPr/>
        <a:lstStyle/>
        <a:p>
          <a:r>
            <a:rPr lang="en-US" dirty="0"/>
            <a:t>Content with Alternative Agendas on LearnAI </a:t>
          </a:r>
          <a:r>
            <a:rPr lang="en-US" dirty="0" err="1"/>
            <a:t>Github</a:t>
          </a:r>
          <a:endParaRPr lang="en-US" dirty="0"/>
        </a:p>
      </dgm:t>
    </dgm:pt>
    <dgm:pt modelId="{634589D4-2756-45A2-8B6C-F1CCA6B097FE}" type="parTrans" cxnId="{ADB43ED9-076D-4C12-AA9F-9267CA84414A}">
      <dgm:prSet/>
      <dgm:spPr/>
      <dgm:t>
        <a:bodyPr/>
        <a:lstStyle/>
        <a:p>
          <a:endParaRPr lang="en-US"/>
        </a:p>
      </dgm:t>
    </dgm:pt>
    <dgm:pt modelId="{797B5F80-3F96-4C2F-8236-F33FE8E60F2A}" type="sibTrans" cxnId="{ADB43ED9-076D-4C12-AA9F-9267CA84414A}">
      <dgm:prSet/>
      <dgm:spPr/>
      <dgm:t>
        <a:bodyPr/>
        <a:lstStyle/>
        <a:p>
          <a:endParaRPr lang="en-US"/>
        </a:p>
      </dgm:t>
    </dgm:pt>
    <dgm:pt modelId="{400F0B37-1EB7-463B-AEED-356E9EAF0C70}">
      <dgm:prSet/>
      <dgm:spPr/>
      <dgm:t>
        <a:bodyPr/>
        <a:lstStyle/>
        <a:p>
          <a:r>
            <a:rPr lang="en-US" dirty="0"/>
            <a:t>Office Hours – email us</a:t>
          </a:r>
        </a:p>
      </dgm:t>
    </dgm:pt>
    <dgm:pt modelId="{4581D386-C1F7-4AB1-8613-D2CCD5088D10}" type="parTrans" cxnId="{C0359CEF-0A52-4FAD-B54C-D71F3C0AE666}">
      <dgm:prSet/>
      <dgm:spPr/>
      <dgm:t>
        <a:bodyPr/>
        <a:lstStyle/>
        <a:p>
          <a:endParaRPr lang="en-US"/>
        </a:p>
      </dgm:t>
    </dgm:pt>
    <dgm:pt modelId="{D6E4467B-DA22-4622-B3A5-0C126748681F}" type="sibTrans" cxnId="{C0359CEF-0A52-4FAD-B54C-D71F3C0AE666}">
      <dgm:prSet/>
      <dgm:spPr/>
      <dgm:t>
        <a:bodyPr/>
        <a:lstStyle/>
        <a:p>
          <a:endParaRPr lang="en-US"/>
        </a:p>
      </dgm:t>
    </dgm:pt>
    <dgm:pt modelId="{F660331D-FCD1-47CE-AAFA-68AC775DF97A}">
      <dgm:prSet/>
      <dgm:spPr/>
      <dgm:t>
        <a:bodyPr/>
        <a:lstStyle/>
        <a:p>
          <a:r>
            <a:rPr lang="en-US" dirty="0"/>
            <a:t>IMPORTANT - Post-delivery Survey </a:t>
          </a:r>
        </a:p>
      </dgm:t>
    </dgm:pt>
    <dgm:pt modelId="{EE26EF63-6369-4E94-8E37-92E6E86EBEEB}" type="parTrans" cxnId="{60EAF4A0-9CE5-493F-91D1-B2AB538284D5}">
      <dgm:prSet/>
      <dgm:spPr/>
      <dgm:t>
        <a:bodyPr/>
        <a:lstStyle/>
        <a:p>
          <a:endParaRPr lang="en-US"/>
        </a:p>
      </dgm:t>
    </dgm:pt>
    <dgm:pt modelId="{11EAED97-C24B-4DE0-BCFE-904154801F25}" type="sibTrans" cxnId="{60EAF4A0-9CE5-493F-91D1-B2AB538284D5}">
      <dgm:prSet/>
      <dgm:spPr/>
      <dgm:t>
        <a:bodyPr/>
        <a:lstStyle/>
        <a:p>
          <a:endParaRPr lang="en-US"/>
        </a:p>
      </dgm:t>
    </dgm:pt>
    <dgm:pt modelId="{0D0248C5-2B74-40F0-B891-F16A69D38E2A}" type="pres">
      <dgm:prSet presAssocID="{FC50A685-53C0-447C-B633-D93A2831071C}" presName="linear" presStyleCnt="0">
        <dgm:presLayoutVars>
          <dgm:animLvl val="lvl"/>
          <dgm:resizeHandles val="exact"/>
        </dgm:presLayoutVars>
      </dgm:prSet>
      <dgm:spPr/>
    </dgm:pt>
    <dgm:pt modelId="{BC689199-3816-411D-9B0E-C80A6BF76761}" type="pres">
      <dgm:prSet presAssocID="{65ECFF4B-7877-4D2F-84F7-550A5EB5D7C0}" presName="parentText" presStyleLbl="node1" presStyleIdx="0" presStyleCnt="5">
        <dgm:presLayoutVars>
          <dgm:chMax val="0"/>
          <dgm:bulletEnabled val="1"/>
        </dgm:presLayoutVars>
      </dgm:prSet>
      <dgm:spPr/>
    </dgm:pt>
    <dgm:pt modelId="{4DB3E2CB-68E3-457D-A2F4-F8302C39AE19}" type="pres">
      <dgm:prSet presAssocID="{04095F09-B029-4758-AD3D-E49CBEACC3E2}" presName="spacer" presStyleCnt="0"/>
      <dgm:spPr/>
    </dgm:pt>
    <dgm:pt modelId="{7691B27A-344D-47AF-8741-7733790801D8}" type="pres">
      <dgm:prSet presAssocID="{B2EBB9BA-0277-45AF-A9FE-54235C857648}" presName="parentText" presStyleLbl="node1" presStyleIdx="1" presStyleCnt="5">
        <dgm:presLayoutVars>
          <dgm:chMax val="0"/>
          <dgm:bulletEnabled val="1"/>
        </dgm:presLayoutVars>
      </dgm:prSet>
      <dgm:spPr/>
    </dgm:pt>
    <dgm:pt modelId="{93C9787C-7EAA-4ADE-B1EC-AA3EE09F332D}" type="pres">
      <dgm:prSet presAssocID="{B2EBB9BA-0277-45AF-A9FE-54235C857648}" presName="childText" presStyleLbl="revTx" presStyleIdx="0" presStyleCnt="3">
        <dgm:presLayoutVars>
          <dgm:bulletEnabled val="1"/>
        </dgm:presLayoutVars>
      </dgm:prSet>
      <dgm:spPr/>
    </dgm:pt>
    <dgm:pt modelId="{E4D0D061-9A2A-417C-9394-08B09B29BAE9}" type="pres">
      <dgm:prSet presAssocID="{62DAD68D-1F65-4DE4-BA37-9F4680DC1231}" presName="parentText" presStyleLbl="node1" presStyleIdx="2" presStyleCnt="5">
        <dgm:presLayoutVars>
          <dgm:chMax val="0"/>
          <dgm:bulletEnabled val="1"/>
        </dgm:presLayoutVars>
      </dgm:prSet>
      <dgm:spPr/>
    </dgm:pt>
    <dgm:pt modelId="{D98F95EA-C00D-46DA-91D5-A7F4FD2B37B1}" type="pres">
      <dgm:prSet presAssocID="{62DAD68D-1F65-4DE4-BA37-9F4680DC1231}" presName="childText" presStyleLbl="revTx" presStyleIdx="1" presStyleCnt="3">
        <dgm:presLayoutVars>
          <dgm:bulletEnabled val="1"/>
        </dgm:presLayoutVars>
      </dgm:prSet>
      <dgm:spPr/>
    </dgm:pt>
    <dgm:pt modelId="{DCB7C5E3-1D90-47DE-954B-9CCC19C1DAA3}" type="pres">
      <dgm:prSet presAssocID="{F2A37D76-7A27-4B2F-8C01-08C763CC8F0B}" presName="parentText" presStyleLbl="node1" presStyleIdx="3" presStyleCnt="5">
        <dgm:presLayoutVars>
          <dgm:chMax val="0"/>
          <dgm:bulletEnabled val="1"/>
        </dgm:presLayoutVars>
      </dgm:prSet>
      <dgm:spPr/>
    </dgm:pt>
    <dgm:pt modelId="{84602F35-06E0-44F1-A008-C845476D13E9}" type="pres">
      <dgm:prSet presAssocID="{F2A37D76-7A27-4B2F-8C01-08C763CC8F0B}" presName="childText" presStyleLbl="revTx" presStyleIdx="2" presStyleCnt="3">
        <dgm:presLayoutVars>
          <dgm:bulletEnabled val="1"/>
        </dgm:presLayoutVars>
      </dgm:prSet>
      <dgm:spPr/>
    </dgm:pt>
    <dgm:pt modelId="{FF41FDA9-750E-4658-9BAE-1F921BF32524}" type="pres">
      <dgm:prSet presAssocID="{F660331D-FCD1-47CE-AAFA-68AC775DF97A}" presName="parentText" presStyleLbl="node1" presStyleIdx="4" presStyleCnt="5">
        <dgm:presLayoutVars>
          <dgm:chMax val="0"/>
          <dgm:bulletEnabled val="1"/>
        </dgm:presLayoutVars>
      </dgm:prSet>
      <dgm:spPr/>
    </dgm:pt>
  </dgm:ptLst>
  <dgm:cxnLst>
    <dgm:cxn modelId="{C066170D-7FB3-4AF8-A555-EE0F9BA1968C}" type="presOf" srcId="{62DAD68D-1F65-4DE4-BA37-9F4680DC1231}" destId="{E4D0D061-9A2A-417C-9394-08B09B29BAE9}" srcOrd="0" destOrd="0" presId="urn:microsoft.com/office/officeart/2005/8/layout/vList2"/>
    <dgm:cxn modelId="{2A95770E-45E4-4569-8F58-CE84859C3C9F}" type="presOf" srcId="{8F853A39-87B8-49E7-889B-1FD3F14C9FC7}" destId="{D98F95EA-C00D-46DA-91D5-A7F4FD2B37B1}" srcOrd="0" destOrd="1" presId="urn:microsoft.com/office/officeart/2005/8/layout/vList2"/>
    <dgm:cxn modelId="{82E89B0E-FB10-477D-923B-7BA3FBA9A4E6}" srcId="{62DAD68D-1F65-4DE4-BA37-9F4680DC1231}" destId="{C54E3D3F-C144-4E48-AE18-FE5A5CC693F6}" srcOrd="0" destOrd="0" parTransId="{B9876B0D-5192-40EE-8C90-1DAE70F3CF81}" sibTransId="{9082A0CC-EB2D-4153-8D3D-148F34F5FF90}"/>
    <dgm:cxn modelId="{E19E8F1B-E95C-4B04-B459-CBF75696F695}" type="presOf" srcId="{69613146-1E2C-4F43-A3CB-9A3D5F31D6A9}" destId="{93C9787C-7EAA-4ADE-B1EC-AA3EE09F332D}" srcOrd="0" destOrd="2" presId="urn:microsoft.com/office/officeart/2005/8/layout/vList2"/>
    <dgm:cxn modelId="{289E0222-9F2B-4B4E-AC20-1DD41FA55965}" type="presOf" srcId="{4202FA8A-922F-4B8C-A944-4FB4B4ADA97A}" destId="{84602F35-06E0-44F1-A008-C845476D13E9}" srcOrd="0" destOrd="0" presId="urn:microsoft.com/office/officeart/2005/8/layout/vList2"/>
    <dgm:cxn modelId="{F0069F22-964B-4C4A-A38B-93B46051F7EA}" srcId="{FC50A685-53C0-447C-B633-D93A2831071C}" destId="{62DAD68D-1F65-4DE4-BA37-9F4680DC1231}" srcOrd="2" destOrd="0" parTransId="{2CFE6EB1-69A5-4C3C-BBF9-DBE8291854E3}" sibTransId="{446D5A94-5685-47FC-9320-5B3933D0661F}"/>
    <dgm:cxn modelId="{0BCBE62A-47B0-44D2-A947-BCB93C3F3090}" srcId="{B2EBB9BA-0277-45AF-A9FE-54235C857648}" destId="{69613146-1E2C-4F43-A3CB-9A3D5F31D6A9}" srcOrd="2" destOrd="0" parTransId="{FFA180CA-AF14-4ECF-8375-6668254A7A7B}" sibTransId="{12F9EA36-7BBF-4169-A500-1F62C642325E}"/>
    <dgm:cxn modelId="{3E3ED231-C26F-4020-8C13-79023A8FA9F7}" type="presOf" srcId="{CA0F9D68-F9E3-402A-9387-140C23272BB1}" destId="{93C9787C-7EAA-4ADE-B1EC-AA3EE09F332D}" srcOrd="0" destOrd="0" presId="urn:microsoft.com/office/officeart/2005/8/layout/vList2"/>
    <dgm:cxn modelId="{8CDC743F-FCCF-4E8B-989F-C34D6B7992E9}" srcId="{FC50A685-53C0-447C-B633-D93A2831071C}" destId="{F2A37D76-7A27-4B2F-8C01-08C763CC8F0B}" srcOrd="3" destOrd="0" parTransId="{AC95AD73-016B-4892-9595-0DAE4013E96A}" sibTransId="{2F819C5B-4F1D-4CAC-B48D-EC9F1287FFAC}"/>
    <dgm:cxn modelId="{0624F851-5810-4DB4-98AE-C7B3D8BC3AC5}" type="presOf" srcId="{FC50A685-53C0-447C-B633-D93A2831071C}" destId="{0D0248C5-2B74-40F0-B891-F16A69D38E2A}" srcOrd="0" destOrd="0" presId="urn:microsoft.com/office/officeart/2005/8/layout/vList2"/>
    <dgm:cxn modelId="{76521082-BD8D-4445-B2E4-A0815EAADA9E}" type="presOf" srcId="{C63EE9B9-E462-43E1-B621-672896C9E1B6}" destId="{93C9787C-7EAA-4ADE-B1EC-AA3EE09F332D}" srcOrd="0" destOrd="1" presId="urn:microsoft.com/office/officeart/2005/8/layout/vList2"/>
    <dgm:cxn modelId="{44602883-80D5-455D-A80C-C994CCE57673}" type="presOf" srcId="{F660331D-FCD1-47CE-AAFA-68AC775DF97A}" destId="{FF41FDA9-750E-4658-9BAE-1F921BF32524}" srcOrd="0" destOrd="0" presId="urn:microsoft.com/office/officeart/2005/8/layout/vList2"/>
    <dgm:cxn modelId="{C5131B86-8743-47D2-90FC-0FA9D07E7298}" type="presOf" srcId="{400F0B37-1EB7-463B-AEED-356E9EAF0C70}" destId="{84602F35-06E0-44F1-A008-C845476D13E9}" srcOrd="0" destOrd="1" presId="urn:microsoft.com/office/officeart/2005/8/layout/vList2"/>
    <dgm:cxn modelId="{8D4FD687-A3D0-4E2B-BB1E-CFB5FC97D9FC}" srcId="{62DAD68D-1F65-4DE4-BA37-9F4680DC1231}" destId="{7E6A6486-ECDE-4E17-8B88-2D79B8AC14D9}" srcOrd="2" destOrd="0" parTransId="{7E9B581C-169A-451C-BA00-7363A41F8B01}" sibTransId="{C40C1E78-E297-4CE5-BE00-DFA8BA4443DE}"/>
    <dgm:cxn modelId="{C96BEF95-EAB3-42E2-BA54-B8470F6D0E8F}" srcId="{B2EBB9BA-0277-45AF-A9FE-54235C857648}" destId="{C63EE9B9-E462-43E1-B621-672896C9E1B6}" srcOrd="1" destOrd="0" parTransId="{F88EA52B-53EB-470D-B18C-BD9074478327}" sibTransId="{23EC3009-3B09-4CB7-8108-9CBBFE5668A0}"/>
    <dgm:cxn modelId="{92FEE599-535A-4971-801F-AE28366A2F67}" srcId="{FC50A685-53C0-447C-B633-D93A2831071C}" destId="{B2EBB9BA-0277-45AF-A9FE-54235C857648}" srcOrd="1" destOrd="0" parTransId="{6C940416-8042-434A-966A-E270567CF931}" sibTransId="{9606CCB1-E7B7-4127-A3AC-140D87FCEB21}"/>
    <dgm:cxn modelId="{60EAF4A0-9CE5-493F-91D1-B2AB538284D5}" srcId="{FC50A685-53C0-447C-B633-D93A2831071C}" destId="{F660331D-FCD1-47CE-AAFA-68AC775DF97A}" srcOrd="4" destOrd="0" parTransId="{EE26EF63-6369-4E94-8E37-92E6E86EBEEB}" sibTransId="{11EAED97-C24B-4DE0-BCFE-904154801F25}"/>
    <dgm:cxn modelId="{2E54C0AD-94AF-49F3-9135-7CA76A336225}" type="presOf" srcId="{F2A37D76-7A27-4B2F-8C01-08C763CC8F0B}" destId="{DCB7C5E3-1D90-47DE-954B-9CCC19C1DAA3}" srcOrd="0" destOrd="0" presId="urn:microsoft.com/office/officeart/2005/8/layout/vList2"/>
    <dgm:cxn modelId="{9AFA2EBF-BF50-44BA-9BE3-6BFF269DD08A}" srcId="{62DAD68D-1F65-4DE4-BA37-9F4680DC1231}" destId="{8F853A39-87B8-49E7-889B-1FD3F14C9FC7}" srcOrd="1" destOrd="0" parTransId="{FF60B261-0C41-46CB-833B-066E4FC87AAD}" sibTransId="{27964245-3B34-4890-BD87-2B79531C0D95}"/>
    <dgm:cxn modelId="{918CD0C1-4F61-4480-B5DB-F7771753444C}" srcId="{B2EBB9BA-0277-45AF-A9FE-54235C857648}" destId="{CA0F9D68-F9E3-402A-9387-140C23272BB1}" srcOrd="0" destOrd="0" parTransId="{93DCAD64-6123-4C8B-969F-7AB131652FD6}" sibTransId="{C5FF1C15-9065-40B2-810F-8397FE6F890B}"/>
    <dgm:cxn modelId="{27F938CD-0812-4766-B4EE-B035685E568B}" type="presOf" srcId="{7E6A6486-ECDE-4E17-8B88-2D79B8AC14D9}" destId="{D98F95EA-C00D-46DA-91D5-A7F4FD2B37B1}" srcOrd="0" destOrd="2" presId="urn:microsoft.com/office/officeart/2005/8/layout/vList2"/>
    <dgm:cxn modelId="{4DFE3CD3-5308-41E3-929C-58C6F5EE5899}" type="presOf" srcId="{65ECFF4B-7877-4D2F-84F7-550A5EB5D7C0}" destId="{BC689199-3816-411D-9B0E-C80A6BF76761}" srcOrd="0" destOrd="0" presId="urn:microsoft.com/office/officeart/2005/8/layout/vList2"/>
    <dgm:cxn modelId="{81B203D8-62FA-4338-A52C-28D31CBFEBDF}" type="presOf" srcId="{C54E3D3F-C144-4E48-AE18-FE5A5CC693F6}" destId="{D98F95EA-C00D-46DA-91D5-A7F4FD2B37B1}" srcOrd="0" destOrd="0" presId="urn:microsoft.com/office/officeart/2005/8/layout/vList2"/>
    <dgm:cxn modelId="{ADB43ED9-076D-4C12-AA9F-9267CA84414A}" srcId="{F2A37D76-7A27-4B2F-8C01-08C763CC8F0B}" destId="{4202FA8A-922F-4B8C-A944-4FB4B4ADA97A}" srcOrd="0" destOrd="0" parTransId="{634589D4-2756-45A2-8B6C-F1CCA6B097FE}" sibTransId="{797B5F80-3F96-4C2F-8236-F33FE8E60F2A}"/>
    <dgm:cxn modelId="{4BC1FDE5-8072-43AD-85B4-4770570B4940}" type="presOf" srcId="{B2EBB9BA-0277-45AF-A9FE-54235C857648}" destId="{7691B27A-344D-47AF-8741-7733790801D8}" srcOrd="0" destOrd="0" presId="urn:microsoft.com/office/officeart/2005/8/layout/vList2"/>
    <dgm:cxn modelId="{8DE09AEB-D25D-4D79-8DEC-762D5672D6AD}" srcId="{FC50A685-53C0-447C-B633-D93A2831071C}" destId="{65ECFF4B-7877-4D2F-84F7-550A5EB5D7C0}" srcOrd="0" destOrd="0" parTransId="{1909CA60-4523-48A3-8E2C-8036736DF818}" sibTransId="{04095F09-B029-4758-AD3D-E49CBEACC3E2}"/>
    <dgm:cxn modelId="{C0359CEF-0A52-4FAD-B54C-D71F3C0AE666}" srcId="{F2A37D76-7A27-4B2F-8C01-08C763CC8F0B}" destId="{400F0B37-1EB7-463B-AEED-356E9EAF0C70}" srcOrd="1" destOrd="0" parTransId="{4581D386-C1F7-4AB1-8613-D2CCD5088D10}" sibTransId="{D6E4467B-DA22-4622-B3A5-0C126748681F}"/>
    <dgm:cxn modelId="{926677ED-4BA7-4A79-8869-9BC3871390C6}" type="presParOf" srcId="{0D0248C5-2B74-40F0-B891-F16A69D38E2A}" destId="{BC689199-3816-411D-9B0E-C80A6BF76761}" srcOrd="0" destOrd="0" presId="urn:microsoft.com/office/officeart/2005/8/layout/vList2"/>
    <dgm:cxn modelId="{7A0875FC-ED85-4241-B3AD-6265964A773B}" type="presParOf" srcId="{0D0248C5-2B74-40F0-B891-F16A69D38E2A}" destId="{4DB3E2CB-68E3-457D-A2F4-F8302C39AE19}" srcOrd="1" destOrd="0" presId="urn:microsoft.com/office/officeart/2005/8/layout/vList2"/>
    <dgm:cxn modelId="{E960994F-925F-453B-88C6-4EDD298CB3CD}" type="presParOf" srcId="{0D0248C5-2B74-40F0-B891-F16A69D38E2A}" destId="{7691B27A-344D-47AF-8741-7733790801D8}" srcOrd="2" destOrd="0" presId="urn:microsoft.com/office/officeart/2005/8/layout/vList2"/>
    <dgm:cxn modelId="{F2BE4B04-FB74-4B9C-A576-1A67ADF82408}" type="presParOf" srcId="{0D0248C5-2B74-40F0-B891-F16A69D38E2A}" destId="{93C9787C-7EAA-4ADE-B1EC-AA3EE09F332D}" srcOrd="3" destOrd="0" presId="urn:microsoft.com/office/officeart/2005/8/layout/vList2"/>
    <dgm:cxn modelId="{95FFB22B-C6D8-48BA-85D8-EF28E8E104BD}" type="presParOf" srcId="{0D0248C5-2B74-40F0-B891-F16A69D38E2A}" destId="{E4D0D061-9A2A-417C-9394-08B09B29BAE9}" srcOrd="4" destOrd="0" presId="urn:microsoft.com/office/officeart/2005/8/layout/vList2"/>
    <dgm:cxn modelId="{3BA7AD6F-C9F2-44D1-9498-435420574ED5}" type="presParOf" srcId="{0D0248C5-2B74-40F0-B891-F16A69D38E2A}" destId="{D98F95EA-C00D-46DA-91D5-A7F4FD2B37B1}" srcOrd="5" destOrd="0" presId="urn:microsoft.com/office/officeart/2005/8/layout/vList2"/>
    <dgm:cxn modelId="{29482946-9768-4F9F-A890-31472A405CE6}" type="presParOf" srcId="{0D0248C5-2B74-40F0-B891-F16A69D38E2A}" destId="{DCB7C5E3-1D90-47DE-954B-9CCC19C1DAA3}" srcOrd="6" destOrd="0" presId="urn:microsoft.com/office/officeart/2005/8/layout/vList2"/>
    <dgm:cxn modelId="{11AD9851-6FA9-4C92-8BD6-349C33F02A30}" type="presParOf" srcId="{0D0248C5-2B74-40F0-B891-F16A69D38E2A}" destId="{84602F35-06E0-44F1-A008-C845476D13E9}" srcOrd="7" destOrd="0" presId="urn:microsoft.com/office/officeart/2005/8/layout/vList2"/>
    <dgm:cxn modelId="{F9B9BE97-33CD-4F62-BE0B-3F6A1C7F3A7C}" type="presParOf" srcId="{0D0248C5-2B74-40F0-B891-F16A69D38E2A}" destId="{FF41FDA9-750E-4658-9BAE-1F921BF3252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89199-3816-411D-9B0E-C80A6BF76761}">
      <dsp:nvSpPr>
        <dsp:cNvPr id="0" name=""/>
        <dsp:cNvSpPr/>
      </dsp:nvSpPr>
      <dsp:spPr>
        <a:xfrm>
          <a:off x="0" y="29806"/>
          <a:ext cx="6513603"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Instructors (names &amp; emails)</a:t>
          </a:r>
        </a:p>
      </dsp:txBody>
      <dsp:txXfrm>
        <a:off x="29271" y="59077"/>
        <a:ext cx="6455061" cy="541083"/>
      </dsp:txXfrm>
    </dsp:sp>
    <dsp:sp modelId="{7691B27A-344D-47AF-8741-7733790801D8}">
      <dsp:nvSpPr>
        <dsp:cNvPr id="0" name=""/>
        <dsp:cNvSpPr/>
      </dsp:nvSpPr>
      <dsp:spPr>
        <a:xfrm>
          <a:off x="0" y="701431"/>
          <a:ext cx="6513603" cy="59962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Housekeeping</a:t>
          </a:r>
        </a:p>
      </dsp:txBody>
      <dsp:txXfrm>
        <a:off x="29271" y="730702"/>
        <a:ext cx="6455061" cy="541083"/>
      </dsp:txXfrm>
    </dsp:sp>
    <dsp:sp modelId="{93C9787C-7EAA-4ADE-B1EC-AA3EE09F332D}">
      <dsp:nvSpPr>
        <dsp:cNvPr id="0" name=""/>
        <dsp:cNvSpPr/>
      </dsp:nvSpPr>
      <dsp:spPr>
        <a:xfrm>
          <a:off x="0" y="1301056"/>
          <a:ext cx="651360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Wifi connectivity</a:t>
          </a:r>
        </a:p>
        <a:p>
          <a:pPr marL="228600" lvl="1" indent="-228600" algn="l" defTabSz="889000">
            <a:lnSpc>
              <a:spcPct val="90000"/>
            </a:lnSpc>
            <a:spcBef>
              <a:spcPct val="0"/>
            </a:spcBef>
            <a:spcAft>
              <a:spcPct val="20000"/>
            </a:spcAft>
            <a:buChar char="•"/>
          </a:pPr>
          <a:r>
            <a:rPr lang="en-US" sz="2000" kern="1200"/>
            <a:t>Breaks / Restroom locations</a:t>
          </a:r>
        </a:p>
        <a:p>
          <a:pPr marL="228600" lvl="1" indent="-228600" algn="l" defTabSz="889000">
            <a:lnSpc>
              <a:spcPct val="90000"/>
            </a:lnSpc>
            <a:spcBef>
              <a:spcPct val="0"/>
            </a:spcBef>
            <a:spcAft>
              <a:spcPct val="20000"/>
            </a:spcAft>
            <a:buChar char="•"/>
          </a:pPr>
          <a:r>
            <a:rPr lang="en-US" sz="2000" kern="1200"/>
            <a:t>Cell phone courtesy</a:t>
          </a:r>
        </a:p>
      </dsp:txBody>
      <dsp:txXfrm>
        <a:off x="0" y="1301056"/>
        <a:ext cx="6513603" cy="1035000"/>
      </dsp:txXfrm>
    </dsp:sp>
    <dsp:sp modelId="{E4D0D061-9A2A-417C-9394-08B09B29BAE9}">
      <dsp:nvSpPr>
        <dsp:cNvPr id="0" name=""/>
        <dsp:cNvSpPr/>
      </dsp:nvSpPr>
      <dsp:spPr>
        <a:xfrm>
          <a:off x="0" y="2336056"/>
          <a:ext cx="6513603" cy="5996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Who’s in audience?</a:t>
          </a:r>
        </a:p>
      </dsp:txBody>
      <dsp:txXfrm>
        <a:off x="29271" y="2365327"/>
        <a:ext cx="6455061" cy="541083"/>
      </dsp:txXfrm>
    </dsp:sp>
    <dsp:sp modelId="{D98F95EA-C00D-46DA-91D5-A7F4FD2B37B1}">
      <dsp:nvSpPr>
        <dsp:cNvPr id="0" name=""/>
        <dsp:cNvSpPr/>
      </dsp:nvSpPr>
      <dsp:spPr>
        <a:xfrm>
          <a:off x="0" y="2935681"/>
          <a:ext cx="651360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Internal Microsoft</a:t>
          </a:r>
        </a:p>
        <a:p>
          <a:pPr marL="228600" lvl="1" indent="-228600" algn="l" defTabSz="889000">
            <a:lnSpc>
              <a:spcPct val="90000"/>
            </a:lnSpc>
            <a:spcBef>
              <a:spcPct val="0"/>
            </a:spcBef>
            <a:spcAft>
              <a:spcPct val="20000"/>
            </a:spcAft>
            <a:buChar char="•"/>
          </a:pPr>
          <a:r>
            <a:rPr lang="en-US" sz="2000" kern="1200"/>
            <a:t>Partners</a:t>
          </a:r>
        </a:p>
        <a:p>
          <a:pPr marL="228600" lvl="1" indent="-228600" algn="l" defTabSz="889000">
            <a:lnSpc>
              <a:spcPct val="90000"/>
            </a:lnSpc>
            <a:spcBef>
              <a:spcPct val="0"/>
            </a:spcBef>
            <a:spcAft>
              <a:spcPct val="20000"/>
            </a:spcAft>
            <a:buChar char="•"/>
          </a:pPr>
          <a:r>
            <a:rPr lang="en-US" sz="2000" kern="1200"/>
            <a:t>Training Partners</a:t>
          </a:r>
        </a:p>
      </dsp:txBody>
      <dsp:txXfrm>
        <a:off x="0" y="2935681"/>
        <a:ext cx="6513603" cy="1035000"/>
      </dsp:txXfrm>
    </dsp:sp>
    <dsp:sp modelId="{DCB7C5E3-1D90-47DE-954B-9CCC19C1DAA3}">
      <dsp:nvSpPr>
        <dsp:cNvPr id="0" name=""/>
        <dsp:cNvSpPr/>
      </dsp:nvSpPr>
      <dsp:spPr>
        <a:xfrm>
          <a:off x="0" y="3970681"/>
          <a:ext cx="6513603" cy="59962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Redelivery Guidance</a:t>
          </a:r>
        </a:p>
      </dsp:txBody>
      <dsp:txXfrm>
        <a:off x="29271" y="3999952"/>
        <a:ext cx="6455061" cy="541083"/>
      </dsp:txXfrm>
    </dsp:sp>
    <dsp:sp modelId="{84602F35-06E0-44F1-A008-C845476D13E9}">
      <dsp:nvSpPr>
        <dsp:cNvPr id="0" name=""/>
        <dsp:cNvSpPr/>
      </dsp:nvSpPr>
      <dsp:spPr>
        <a:xfrm>
          <a:off x="0" y="4570306"/>
          <a:ext cx="6513603"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Content with Alternative Agendas on LearnAI </a:t>
          </a:r>
          <a:r>
            <a:rPr lang="en-US" sz="2000" kern="1200" dirty="0" err="1"/>
            <a:t>Github</a:t>
          </a:r>
          <a:endParaRPr lang="en-US" sz="2000" kern="1200" dirty="0"/>
        </a:p>
        <a:p>
          <a:pPr marL="228600" lvl="1" indent="-228600" algn="l" defTabSz="889000">
            <a:lnSpc>
              <a:spcPct val="90000"/>
            </a:lnSpc>
            <a:spcBef>
              <a:spcPct val="0"/>
            </a:spcBef>
            <a:spcAft>
              <a:spcPct val="20000"/>
            </a:spcAft>
            <a:buChar char="•"/>
          </a:pPr>
          <a:r>
            <a:rPr lang="en-US" sz="2000" kern="1200" dirty="0"/>
            <a:t>Office Hours – email us</a:t>
          </a:r>
        </a:p>
      </dsp:txBody>
      <dsp:txXfrm>
        <a:off x="0" y="4570306"/>
        <a:ext cx="6513603" cy="685687"/>
      </dsp:txXfrm>
    </dsp:sp>
    <dsp:sp modelId="{FF41FDA9-750E-4658-9BAE-1F921BF32524}">
      <dsp:nvSpPr>
        <dsp:cNvPr id="0" name=""/>
        <dsp:cNvSpPr/>
      </dsp:nvSpPr>
      <dsp:spPr>
        <a:xfrm>
          <a:off x="0" y="5255994"/>
          <a:ext cx="6513603" cy="5996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IMPORTANT - Post-delivery Survey </a:t>
          </a:r>
        </a:p>
      </dsp:txBody>
      <dsp:txXfrm>
        <a:off x="29271" y="5285265"/>
        <a:ext cx="6455061"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1:34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1:34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ev.botframework.com/" TargetMode="External"/><Relationship Id="rId3" Type="http://schemas.openxmlformats.org/officeDocument/2006/relationships/hyperlink" Target="https://www.microsoft.com/cognitive-services/en-us/computer-vision-api" TargetMode="External"/><Relationship Id="rId7" Type="http://schemas.openxmlformats.org/officeDocument/2006/relationships/hyperlink" Target="https://azure.microsoft.com/en-us/services/search/"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zure.microsoft.com/en-us/overview/what-is-paas/" TargetMode="External"/><Relationship Id="rId5" Type="http://schemas.openxmlformats.org/officeDocument/2006/relationships/hyperlink" Target="https://en.wikipedia.org/wiki/NoSQL" TargetMode="External"/><Relationship Id="rId4" Type="http://schemas.openxmlformats.org/officeDocument/2006/relationships/hyperlink" Target="https://azure.microsoft.com/en-us/services/documentdb/" TargetMode="External"/><Relationship Id="rId9" Type="http://schemas.openxmlformats.org/officeDocument/2006/relationships/hyperlink" Target="https://www.microsoft.com/cognitive-services/en-us/language-understanding-intelligent-service-lui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green and purple slides are for information only, not to be shown in any videos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00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51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8563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25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b="0" dirty="0"/>
              <a:t>Manage Cognitive Services in the Azure Cloud or test them with temporary access.</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GB" b="0" dirty="0"/>
              <a:t>Reference:</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https://azure.microsoft.com/en-gb/services/cognitive-services/directory/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71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Cognitive Services: https://azure.microsoft.com/en-us/services/cognitive-services/</a:t>
            </a:r>
          </a:p>
          <a:p>
            <a:pPr marL="228600" indent="-228600">
              <a:buAutoNum type="arabicPeriod"/>
            </a:pPr>
            <a:r>
              <a:rPr lang="en-US" dirty="0"/>
              <a:t>Cognitive Services documentation: https://docs.microsoft.com/en-us/azure/cognitive-services/Welcome</a:t>
            </a:r>
          </a:p>
          <a:p>
            <a:pPr marL="228600" indent="-228600">
              <a:buAutoNum type="arabicPeriod"/>
            </a:pPr>
            <a:r>
              <a:rPr lang="en-US" dirty="0"/>
              <a:t>Add intelligence to bots: https://docs.microsoft.com/en-us/azure/bot-service/bot-service-concept-intelligence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2946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Cognitive Services: https://azure.microsoft.com/en-us/services/cognitive-services/</a:t>
            </a:r>
          </a:p>
          <a:p>
            <a:pPr marL="228600" indent="-228600">
              <a:buAutoNum type="arabicPeriod"/>
            </a:pPr>
            <a:r>
              <a:rPr lang="en-US" dirty="0"/>
              <a:t>Cognitive Services documentation: https://docs.microsoft.com/en-us/azure/cognitive-services/Welcome</a:t>
            </a:r>
          </a:p>
          <a:p>
            <a:pPr marL="228600" indent="-228600">
              <a:buAutoNum type="arabicPeriod"/>
            </a:pPr>
            <a:r>
              <a:rPr lang="en-US" dirty="0"/>
              <a:t>Add intelligence to bots: https://docs.microsoft.com/en-us/azure/bot-service/bot-service-concept-intelligence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53259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https://azure.microsoft.com/en-us/services/cognitive-services/language-understanding-intelligent-service/</a:t>
            </a:r>
          </a:p>
          <a:p>
            <a:pPr marL="228600" indent="-228600">
              <a:buAutoNum type="arabicPeriod"/>
            </a:pPr>
            <a:r>
              <a:rPr lang="en-US" dirty="0"/>
              <a:t>Text analytics: https://azure.microsoft.com/en-us/services/cognitive-services/text-analytics/</a:t>
            </a:r>
          </a:p>
          <a:p>
            <a:pPr marL="228600" indent="-228600">
              <a:buAutoNum type="arabicPeriod"/>
            </a:pPr>
            <a:r>
              <a:rPr lang="en-US" dirty="0"/>
              <a:t>Bing spell check: https://azure.microsoft.com/en-us/services/cognitive-services/spell-check/</a:t>
            </a:r>
          </a:p>
          <a:p>
            <a:pPr marL="228600" indent="-228600">
              <a:buAutoNum type="arabicPeriod"/>
            </a:pPr>
            <a:r>
              <a:rPr lang="en-US" dirty="0"/>
              <a:t>Text analytics models in AML Studio: https://docs.microsoft.com/en-us/azure/machine-learning/studio/text-analytics-module-tutorial</a:t>
            </a:r>
          </a:p>
          <a:p>
            <a:pPr marL="228600" indent="-228600">
              <a:buAutoNum type="arabicPeriod"/>
            </a:pPr>
            <a:r>
              <a:rPr lang="en-US" dirty="0"/>
              <a:t>Translator Text: https://azure.microsoft.com/en-us/services/cognitive-services/translator-text-api/</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58673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 Maker: https://qnamaker.ai/</a:t>
            </a:r>
          </a:p>
          <a:p>
            <a:pPr marL="228600" indent="-228600">
              <a:buAutoNum type="arabicPeriod"/>
            </a:pPr>
            <a:r>
              <a:rPr lang="en-US" dirty="0"/>
              <a:t>Custom Decision Service: https://azure.microsoft.com/en-us/services/cognitive-services/custom-decision-service/</a:t>
            </a:r>
          </a:p>
          <a:p>
            <a:pPr marL="228600" indent="-228600">
              <a:buAutoNum type="arabicPeriod"/>
            </a:pPr>
            <a:endParaRPr lang="en-US" dirty="0"/>
          </a:p>
          <a:p>
            <a:pPr marL="228600" indent="-228600">
              <a:buAutoNum type="arabicPeriod"/>
            </a:pPr>
            <a:endParaRPr lang="en-US" dirty="0"/>
          </a:p>
          <a:p>
            <a:pPr marL="0" indent="0">
              <a:buNone/>
            </a:pPr>
            <a:r>
              <a:rPr lang="en-US" dirty="0"/>
              <a:t>“Projects/la</a:t>
            </a:r>
            <a:r>
              <a:rPr lang="en-US" sz="1200" b="0" i="0" u="none" strike="noStrike" kern="1200" dirty="0">
                <a:solidFill>
                  <a:schemeClr val="tx1"/>
                </a:solidFill>
                <a:effectLst/>
                <a:latin typeface="+mn-lt"/>
                <a:ea typeface="+mn-ea"/>
                <a:cs typeface="+mn-cs"/>
              </a:rPr>
              <a:t>bs provides early adopters with an early look at emerging Cognitive Services technologies. These technologies are still under development and do not have the same performance quality as generally available APIs, but don't let that stop you from discovering and trying the newest Cognitive Services technologies. Please try these new technologies and let us know what you think.” –Cognitive Services Labs</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312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Speech: https://azure.microsoft.com/en-us/services/cognitive-services/speech/</a:t>
            </a:r>
          </a:p>
          <a:p>
            <a:pPr marL="228600" indent="-228600">
              <a:buAutoNum type="arabicPeriod"/>
            </a:pPr>
            <a:r>
              <a:rPr lang="en-US" dirty="0"/>
              <a:t>Custom Speech Service: https://azure.microsoft.com/en-us/services/cognitive-services/custom-speech-service/</a:t>
            </a:r>
          </a:p>
          <a:p>
            <a:pPr marL="228600" indent="-228600">
              <a:buAutoNum type="arabicPeriod"/>
            </a:pPr>
            <a:r>
              <a:rPr lang="en-US" dirty="0"/>
              <a:t>Speaker Recognition: https://azure.microsoft.com/en-us/services/cognitive-services/speaker-recognition/</a:t>
            </a:r>
          </a:p>
          <a:p>
            <a:pPr marL="228600" indent="-228600">
              <a:buAutoNum type="arabicPeriod"/>
            </a:pPr>
            <a:r>
              <a:rPr lang="en-US" dirty="0"/>
              <a:t>Translator Speech: https://azure.microsoft.com/en-us/services/cognitive-services/translator-speech-api/</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8929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Bing web search: https://azure.microsoft.com/en-us/services/cognitive-services/bing-web-search-api/</a:t>
            </a:r>
          </a:p>
          <a:p>
            <a:pPr marL="228600" indent="-228600">
              <a:buAutoNum type="arabicPeriod"/>
            </a:pPr>
            <a:r>
              <a:rPr lang="en-US" dirty="0"/>
              <a:t>Bing image search: https://azure.microsoft.com/en-us/services/cognitive-services/bing-image-search-api/</a:t>
            </a:r>
          </a:p>
          <a:p>
            <a:pPr marL="228600" indent="-228600">
              <a:buAutoNum type="arabicPeriod"/>
            </a:pPr>
            <a:r>
              <a:rPr lang="en-US" dirty="0"/>
              <a:t>Bing video search: https://azure.microsoft.com/en-us/services/cognitive-services/bing-video-search-api/</a:t>
            </a:r>
          </a:p>
          <a:p>
            <a:pPr marL="228600" indent="-228600">
              <a:buAutoNum type="arabicPeriod"/>
            </a:pPr>
            <a:r>
              <a:rPr lang="en-US" dirty="0"/>
              <a:t>Bing news search: https://azure.microsoft.com/en-us/services/cognitive-services/bing-news-search-api/</a:t>
            </a:r>
          </a:p>
          <a:p>
            <a:pPr marL="228600" indent="-228600">
              <a:buAutoNum type="arabicPeriod"/>
            </a:pPr>
            <a:r>
              <a:rPr lang="en-US" dirty="0"/>
              <a:t>Bing autosuggest: https://azure.microsoft.com/en-us/services/cognitive-services/autosuggest/</a:t>
            </a:r>
          </a:p>
          <a:p>
            <a:pPr marL="228600" indent="-228600">
              <a:buAutoNum type="arabicPeriod"/>
            </a:pPr>
            <a:r>
              <a:rPr lang="en-US" dirty="0"/>
              <a:t>Bing entity search: https://azure.microsoft.com/en-us/services/cognitive-services/bing-entity-search-api/</a:t>
            </a:r>
          </a:p>
          <a:p>
            <a:pPr marL="228600" indent="-228600">
              <a:buAutoNum type="arabicPeriod"/>
            </a:pPr>
            <a:r>
              <a:rPr lang="en-US" dirty="0"/>
              <a:t>Bing custom search: https://azure.microsoft.com/en-us/services/cognitive-services/bing-custom-search/</a:t>
            </a:r>
          </a:p>
          <a:p>
            <a:pPr marL="228600" indent="-228600">
              <a:buAutoNum type="arabicPeriod"/>
            </a:pPr>
            <a:r>
              <a:rPr lang="en-US" dirty="0"/>
              <a:t>Bing visual search: https://azure.microsoft.com/en-us/services/cognitive-services/bing-visual-search/</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90344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241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Computer vision: https://azure.microsoft.com/en-us/services/cognitive-services/computer-vision/</a:t>
            </a:r>
          </a:p>
          <a:p>
            <a:pPr marL="228600" indent="-228600">
              <a:buAutoNum type="arabicPeriod"/>
            </a:pPr>
            <a:r>
              <a:rPr lang="en-US" dirty="0"/>
              <a:t>Face: https://azure.microsoft.com/en-us/services/cognitive-services/face/</a:t>
            </a:r>
          </a:p>
          <a:p>
            <a:pPr marL="228600" indent="-228600">
              <a:buAutoNum type="arabicPeriod"/>
            </a:pPr>
            <a:r>
              <a:rPr lang="en-US" dirty="0"/>
              <a:t>Video indexer: https://azure.microsoft.com/en-us/services/cognitive-services/video-indexer/</a:t>
            </a:r>
          </a:p>
          <a:p>
            <a:pPr marL="228600" indent="-228600">
              <a:buAutoNum type="arabicPeriod"/>
            </a:pPr>
            <a:r>
              <a:rPr lang="en-US" dirty="0"/>
              <a:t>Custom vision: https://azure.microsoft.com/en-us/services/cognitive-services/custom-vision-service/</a:t>
            </a:r>
          </a:p>
          <a:p>
            <a:pPr marL="228600" indent="-228600">
              <a:buAutoNum type="arabicPeriod"/>
            </a:pPr>
            <a:r>
              <a:rPr lang="en-US" dirty="0"/>
              <a:t>Content moderator: https://azure.microsoft.com/en-us/services/cognitive-services/content-moderator/</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1331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Cognitive Services Labs: https://labs.cognitive.microsoft.com/</a:t>
            </a:r>
          </a:p>
          <a:p>
            <a:pPr marL="228600" indent="-228600">
              <a:buAutoNum type="arabicPeriod"/>
            </a:pPr>
            <a:endParaRPr lang="en-US" dirty="0"/>
          </a:p>
          <a:p>
            <a:pPr marL="0" indent="0">
              <a:buNone/>
            </a:pPr>
            <a:r>
              <a:rPr lang="en-US" dirty="0"/>
              <a:t>“Projects/la</a:t>
            </a:r>
            <a:r>
              <a:rPr lang="en-US" sz="1200" b="0" i="0" u="none" strike="noStrike" kern="1200" dirty="0">
                <a:solidFill>
                  <a:schemeClr val="tx1"/>
                </a:solidFill>
                <a:effectLst/>
                <a:latin typeface="+mn-lt"/>
                <a:ea typeface="+mn-ea"/>
                <a:cs typeface="+mn-cs"/>
              </a:rPr>
              <a:t>bs provides early adopters with an early look at emerging Cognitive Services technologies. These technologies are still under development and do not have the same performance quality as generally available APIs, but don't let that stop you from discovering and trying the newest Cognitive Services technologies. Please try these new technologies and let us know what you think.” –Cognitive Services Labs</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21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2945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a previous lab, we built a simple C# application that allows you to ingest pictures from your local drive, then invoke the </a:t>
            </a:r>
            <a:r>
              <a:rPr lang="en-US" sz="882" b="0" i="0" u="sng" strike="noStrike" kern="1200" dirty="0">
                <a:solidFill>
                  <a:schemeClr val="tx1"/>
                </a:solidFill>
                <a:effectLst/>
                <a:latin typeface="Segoe UI Light" pitchFamily="34" charset="0"/>
                <a:ea typeface="+mn-ea"/>
                <a:cs typeface="+mn-cs"/>
                <a:hlinkClick r:id="rId3"/>
              </a:rPr>
              <a:t>Computer Vision</a:t>
            </a:r>
            <a:r>
              <a:rPr lang="en-US" sz="882" b="0" i="0" u="none" strike="noStrike" kern="1200" dirty="0">
                <a:solidFill>
                  <a:schemeClr val="tx1"/>
                </a:solidFill>
                <a:effectLst/>
                <a:latin typeface="Segoe UI Light" pitchFamily="34" charset="0"/>
                <a:ea typeface="+mn-ea"/>
                <a:cs typeface="+mn-cs"/>
              </a:rPr>
              <a:t> Cognitive Service to grab tags and a description for those images.</a:t>
            </a:r>
          </a:p>
          <a:p>
            <a:r>
              <a:rPr lang="en-US" sz="882" b="0" i="0" u="none" strike="noStrike" kern="1200" dirty="0">
                <a:solidFill>
                  <a:schemeClr val="tx1"/>
                </a:solidFill>
                <a:effectLst/>
                <a:latin typeface="Segoe UI Light" pitchFamily="34" charset="0"/>
                <a:ea typeface="+mn-ea"/>
                <a:cs typeface="+mn-cs"/>
              </a:rPr>
              <a:t>Once we had this data, we processed it and stored all the information needed in </a:t>
            </a:r>
            <a:r>
              <a:rPr lang="en-US" sz="882" b="0" i="0" u="none" strike="noStrike" kern="1200" dirty="0">
                <a:solidFill>
                  <a:schemeClr val="tx1"/>
                </a:solidFill>
                <a:effectLst/>
                <a:latin typeface="Segoe UI Light" pitchFamily="34" charset="0"/>
                <a:ea typeface="+mn-ea"/>
                <a:cs typeface="+mn-cs"/>
                <a:hlinkClick r:id="rId4"/>
              </a:rPr>
              <a:t>CosmosDB</a:t>
            </a:r>
            <a:r>
              <a:rPr lang="en-US" sz="882" b="0" i="0" u="none" strike="noStrike" kern="1200" dirty="0">
                <a:solidFill>
                  <a:schemeClr val="tx1"/>
                </a:solidFill>
                <a:effectLst/>
                <a:latin typeface="Segoe UI Light" pitchFamily="34" charset="0"/>
                <a:ea typeface="+mn-ea"/>
                <a:cs typeface="+mn-cs"/>
              </a:rPr>
              <a:t>, our </a:t>
            </a:r>
            <a:r>
              <a:rPr lang="en-US" sz="882" b="0" i="0" u="none" strike="noStrike" kern="1200" dirty="0">
                <a:solidFill>
                  <a:schemeClr val="tx1"/>
                </a:solidFill>
                <a:effectLst/>
                <a:latin typeface="Segoe UI Light" pitchFamily="34" charset="0"/>
                <a:ea typeface="+mn-ea"/>
                <a:cs typeface="+mn-cs"/>
                <a:hlinkClick r:id="rId5"/>
              </a:rPr>
              <a:t>NoSQL</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6"/>
              </a:rPr>
              <a:t>PaaS</a:t>
            </a:r>
            <a:r>
              <a:rPr lang="en-US" sz="882" b="0" i="0" u="none" strike="noStrike" kern="1200" dirty="0">
                <a:solidFill>
                  <a:schemeClr val="tx1"/>
                </a:solidFill>
                <a:effectLst/>
                <a:latin typeface="Segoe UI Light" pitchFamily="34" charset="0"/>
                <a:ea typeface="+mn-ea"/>
                <a:cs typeface="+mn-cs"/>
              </a:rPr>
              <a:t> offering.</a:t>
            </a:r>
          </a:p>
          <a:p>
            <a:r>
              <a:rPr lang="en-US" sz="882" b="0" i="0" u="none" strike="noStrike" kern="1200" dirty="0">
                <a:solidFill>
                  <a:schemeClr val="tx1"/>
                </a:solidFill>
                <a:effectLst/>
                <a:latin typeface="Segoe UI Light" pitchFamily="34" charset="0"/>
                <a:ea typeface="+mn-ea"/>
                <a:cs typeface="+mn-cs"/>
              </a:rPr>
              <a:t>Once we had it in CosmosDB, we built an </a:t>
            </a:r>
            <a:r>
              <a:rPr lang="en-US" sz="882" b="0" i="0" u="none" strike="noStrike" kern="1200" dirty="0">
                <a:solidFill>
                  <a:schemeClr val="tx1"/>
                </a:solidFill>
                <a:effectLst/>
                <a:latin typeface="Segoe UI Light" pitchFamily="34" charset="0"/>
                <a:ea typeface="+mn-ea"/>
                <a:cs typeface="+mn-cs"/>
                <a:hlinkClick r:id="rId7"/>
              </a:rPr>
              <a:t>Azure Search</a:t>
            </a:r>
            <a:r>
              <a:rPr lang="en-US" sz="882" b="0" i="0" u="none" strike="noStrike" kern="1200" dirty="0">
                <a:solidFill>
                  <a:schemeClr val="tx1"/>
                </a:solidFill>
                <a:effectLst/>
                <a:latin typeface="Segoe UI Light" pitchFamily="34" charset="0"/>
                <a:ea typeface="+mn-ea"/>
                <a:cs typeface="+mn-cs"/>
              </a:rPr>
              <a:t> Index on top of it. Next, we will build a </a:t>
            </a:r>
            <a:r>
              <a:rPr lang="en-US" sz="882" b="0" i="0" u="none" strike="noStrike" kern="1200" dirty="0">
                <a:solidFill>
                  <a:schemeClr val="tx1"/>
                </a:solidFill>
                <a:effectLst/>
                <a:latin typeface="Segoe UI Light" pitchFamily="34" charset="0"/>
                <a:ea typeface="+mn-ea"/>
                <a:cs typeface="+mn-cs"/>
                <a:hlinkClick r:id="rId8"/>
              </a:rPr>
              <a:t>Bot Framework</a:t>
            </a:r>
            <a:r>
              <a:rPr lang="en-US" sz="882" b="0" i="0" u="none" strike="noStrike" kern="1200" dirty="0">
                <a:solidFill>
                  <a:schemeClr val="tx1"/>
                </a:solidFill>
                <a:effectLst/>
                <a:latin typeface="Segoe UI Light" pitchFamily="34" charset="0"/>
                <a:ea typeface="+mn-ea"/>
                <a:cs typeface="+mn-cs"/>
              </a:rPr>
              <a:t> bot to query it. We'll also extend this bot with </a:t>
            </a:r>
            <a:r>
              <a:rPr lang="en-US" sz="882" b="0" i="0" u="none" strike="noStrike" kern="1200" dirty="0">
                <a:solidFill>
                  <a:schemeClr val="tx1"/>
                </a:solidFill>
                <a:effectLst/>
                <a:latin typeface="Segoe UI Light" pitchFamily="34" charset="0"/>
                <a:ea typeface="+mn-ea"/>
                <a:cs typeface="+mn-cs"/>
                <a:hlinkClick r:id="rId9"/>
              </a:rPr>
              <a:t>LUIS</a:t>
            </a:r>
            <a:r>
              <a:rPr lang="en-US" sz="882" b="0" i="0" u="none" strike="noStrike" kern="1200" dirty="0">
                <a:solidFill>
                  <a:schemeClr val="tx1"/>
                </a:solidFill>
                <a:effectLst/>
                <a:latin typeface="Segoe UI Light" pitchFamily="34" charset="0"/>
                <a:ea typeface="+mn-ea"/>
                <a:cs typeface="+mn-cs"/>
              </a:rPr>
              <a:t> to automatically derive intent from your queries and use those to direct your searches intelligently.</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501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1537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028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22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5317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Welcome to this three-day AI Airlift focused on Intelligent Apps/Agents and Knowledge Mining. In these three days, we will focus on hands-on activities that develop proficiency in AI-oriented services such as Azure Bot Services, Azure Search (including Cognitive Search), and Cognitive Services. Additionally, we will provide various design and architecture guidance/activities so you are not only able to build POC/solutions, but so you are also able to architect and design them.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11/26/2018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Welcome to this three-day AI Airlift focused on Intelligent Apps/Agents and Knowledge Mining. In these three days, we will focus on hands-on activities that develop proficiency in AI-oriented services such as Azure Bot Services, Azure Search (including Cognitive Search), and Cognitive Services. Additionally, we will provide various design and architecture guidance/activities so you are not only able to build POC/solutions, but so you are also able to architect and design them.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91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Go to this link and start following the instructions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Go to this link and start following the instructions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556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5 minute video is here</a:t>
            </a:r>
          </a:p>
          <a:p>
            <a:r>
              <a:rPr lang="en-US" sz="882" b="0" i="0" u="none" strike="noStrike" kern="1200" dirty="0">
                <a:solidFill>
                  <a:schemeClr val="tx1"/>
                </a:solidFill>
                <a:effectLst/>
                <a:latin typeface="Segoe UI Light" pitchFamily="34" charset="0"/>
                <a:ea typeface="+mn-ea"/>
                <a:cs typeface="+mn-cs"/>
              </a:rPr>
              <a:t>https://learnanalyticsassets.blob.core.windows.net/course-assets/ai-ethics.mp4</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68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Go to this link and start following the instructions. We’ll start at 9:15</a:t>
            </a:r>
          </a:p>
          <a:p>
            <a:r>
              <a:rPr lang="en-US" sz="882" b="0" i="0" u="none" strike="noStrike" kern="1200" dirty="0">
                <a:solidFill>
                  <a:schemeClr val="tx1"/>
                </a:solidFill>
                <a:effectLst/>
                <a:latin typeface="Segoe UI Light" pitchFamily="34" charset="0"/>
                <a:ea typeface="+mn-ea"/>
                <a:cs typeface="+mn-cs"/>
              </a:rPr>
              <a:t>Walk through this with them, once they’re all logged in, walk through lab 1.1 with them</a:t>
            </a:r>
          </a:p>
          <a:p>
            <a:r>
              <a:rPr lang="en-US" sz="882" b="0" i="0" u="none" strike="noStrike" kern="1200" dirty="0">
                <a:solidFill>
                  <a:schemeClr val="tx1"/>
                </a:solidFill>
                <a:effectLst/>
                <a:latin typeface="Segoe UI Light" pitchFamily="34" charset="0"/>
                <a:ea typeface="+mn-ea"/>
                <a:cs typeface="+mn-cs"/>
              </a:rPr>
              <a:t>https://aka.ms/aiairlift-setup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21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Go to this link and start following the instructions. We’ll start at 9:15</a:t>
            </a:r>
          </a:p>
          <a:p>
            <a:r>
              <a:rPr lang="en-US" sz="882" b="0" i="0" u="none" strike="noStrike" kern="1200" dirty="0">
                <a:solidFill>
                  <a:schemeClr val="tx1"/>
                </a:solidFill>
                <a:effectLst/>
                <a:latin typeface="Segoe UI Light" pitchFamily="34" charset="0"/>
                <a:ea typeface="+mn-ea"/>
                <a:cs typeface="+mn-cs"/>
              </a:rPr>
              <a:t>Walk through this with them, once they’re all logged in, walk through lab 1.1 with them</a:t>
            </a:r>
          </a:p>
          <a:p>
            <a:r>
              <a:rPr lang="en-US" sz="882" b="0" i="0" u="none" strike="noStrike" kern="1200" dirty="0">
                <a:solidFill>
                  <a:schemeClr val="tx1"/>
                </a:solidFill>
                <a:effectLst/>
                <a:latin typeface="Segoe UI Light" pitchFamily="34" charset="0"/>
                <a:ea typeface="+mn-ea"/>
                <a:cs typeface="+mn-cs"/>
              </a:rPr>
              <a:t>https://aka.ms/aiairlift-setup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743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815E-BC28-4530-B283-506736076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09DB17-63BD-4C08-84D1-9034D2539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8D1BCE-3F94-4455-8103-ECC51BBABE23}"/>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D3E0C06F-4314-42F2-AF96-631205DA2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CB798-20D1-41D9-9BAF-473AFE61AA2A}"/>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42443152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1DFA-B82D-4DFE-BC3E-27C8590A5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114D91-8866-47C5-BA08-7682E84066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F6CD0-44CC-481A-97B2-B849E936A0BA}"/>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CE6102CA-698C-462B-A99F-A6B9B0D73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69220-F4ED-4283-84E7-39B40096E70D}"/>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9339741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5B5A-0ADF-4B64-955A-21E74C4E8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2339EF-FAA1-4984-A14B-690DF578A5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99CFDD-3ADA-4959-8DEF-7D83021355B9}"/>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AA964351-2B1A-4F96-8C37-C461F5ACE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594C5-08EF-4720-AC10-AAAB0A1F5A20}"/>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396845525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D4FE-9986-4491-9975-A08E4896BF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DB42B-D02E-4C40-859D-DB91615B294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237C5-4DDE-4A0C-94E3-C7926384F1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6BE2B-80F1-483F-82DD-79F44934AE3F}"/>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6" name="Footer Placeholder 5">
            <a:extLst>
              <a:ext uri="{FF2B5EF4-FFF2-40B4-BE49-F238E27FC236}">
                <a16:creationId xmlns:a16="http://schemas.microsoft.com/office/drawing/2014/main" id="{5AD77F2B-6C9F-4833-9C31-36D99F47B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B679C-D0FA-448D-815F-D49D17D571F5}"/>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29585200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F3A5-2AC3-48F9-82B7-5B76F6A014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210F12-739C-4A62-A074-D6629B00D4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5B5DAF6-E077-4465-9019-F16094859F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5FE9C3-CD00-4ED3-ACEE-FAD561CC8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0B4E66-0615-494C-920E-1E29FA6D40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BD6C23-5CC0-412E-825F-8D163BE8CF11}"/>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8" name="Footer Placeholder 7">
            <a:extLst>
              <a:ext uri="{FF2B5EF4-FFF2-40B4-BE49-F238E27FC236}">
                <a16:creationId xmlns:a16="http://schemas.microsoft.com/office/drawing/2014/main" id="{6A27B97F-EDE8-4A67-804C-6A1B87276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46AECB-4493-4744-9197-235004FCE458}"/>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265695220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AB26-3BF0-4EB3-9B19-7F8C27B24F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637A9B-544F-4E29-9ED4-3262B2422CF4}"/>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4" name="Footer Placeholder 3">
            <a:extLst>
              <a:ext uri="{FF2B5EF4-FFF2-40B4-BE49-F238E27FC236}">
                <a16:creationId xmlns:a16="http://schemas.microsoft.com/office/drawing/2014/main" id="{FA3E1E03-E98F-439F-8D8A-F205EAD4C3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0CAD12-C977-42EB-BDF6-E2E86316869B}"/>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23204746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97127-560D-42B2-8FDD-15C00073AB06}"/>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3" name="Footer Placeholder 2">
            <a:extLst>
              <a:ext uri="{FF2B5EF4-FFF2-40B4-BE49-F238E27FC236}">
                <a16:creationId xmlns:a16="http://schemas.microsoft.com/office/drawing/2014/main" id="{77E47B81-7889-4DD5-A3AA-C453276F5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019F8C-EBE3-4D9C-AC6F-4FB83F0C6223}"/>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31828581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AD22-0B29-4F92-A2D0-5D659F612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AEE607-CA39-4DAD-9B09-020D6177A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D2318C-855F-4700-91C3-FB5E7096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397969-C04C-413A-8381-5870CBA8622D}"/>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6" name="Footer Placeholder 5">
            <a:extLst>
              <a:ext uri="{FF2B5EF4-FFF2-40B4-BE49-F238E27FC236}">
                <a16:creationId xmlns:a16="http://schemas.microsoft.com/office/drawing/2014/main" id="{32737243-4E16-4326-8C3B-F4AE9EA36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A94D2-3884-413E-8B4E-83C393685B79}"/>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75612630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5287-C57B-48C7-B369-EBF61ECE4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BA297-7158-4A72-825B-DF2D5A2C3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8AAD8-6509-46E4-925D-25423C26C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A35B49-C000-4A33-BFCC-939987EE4C0D}"/>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6" name="Footer Placeholder 5">
            <a:extLst>
              <a:ext uri="{FF2B5EF4-FFF2-40B4-BE49-F238E27FC236}">
                <a16:creationId xmlns:a16="http://schemas.microsoft.com/office/drawing/2014/main" id="{6BB79EE0-F7AD-4424-8E8D-917C1634D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2BF79-F10B-45AF-B76A-DEB6B3F25A2E}"/>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28100978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AF2A-4928-4F3A-A7B9-02575AB3BA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DF2F39-80F8-4E42-B462-D239FA29A5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97B8B-14D2-48A9-8CDA-8F2C813EA892}"/>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25BFCAB6-846B-4907-A5AE-955E9C5CB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954F4-5214-421D-BC74-0DE28172DC73}"/>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741860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5FCFF-92DD-41F4-B196-11500AF77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09C0C2-88E1-47E5-ADB0-6F8CC56B58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55267-7D9F-47F8-A2C4-65C663C37B5C}"/>
              </a:ext>
            </a:extLst>
          </p:cNvPr>
          <p:cNvSpPr>
            <a:spLocks noGrp="1"/>
          </p:cNvSpPr>
          <p:nvPr>
            <p:ph type="dt" sz="half" idx="10"/>
          </p:nvPr>
        </p:nvSpPr>
        <p:spPr/>
        <p:txBody>
          <a:body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E1C9E78C-6C46-4A86-B88D-9B4CC6578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2BA70-77AB-4BEE-AF07-7C667DFDF204}"/>
              </a:ext>
            </a:extLst>
          </p:cNvPr>
          <p:cNvSpPr>
            <a:spLocks noGrp="1"/>
          </p:cNvSpPr>
          <p:nvPr>
            <p:ph type="sldNum" sz="quarter" idx="12"/>
          </p:nvPr>
        </p:nvSpPr>
        <p:spPr/>
        <p:txBody>
          <a:bodyPr/>
          <a:lstStyle/>
          <a:p>
            <a:fld id="{D6AC20F3-931F-488E-BD16-42F057B48FA8}" type="slidenum">
              <a:rPr lang="en-US" smtClean="0"/>
              <a:t>‹#›</a:t>
            </a:fld>
            <a:endParaRPr lang="en-US"/>
          </a:p>
        </p:txBody>
      </p:sp>
    </p:spTree>
    <p:extLst>
      <p:ext uri="{BB962C8B-B14F-4D97-AF65-F5344CB8AC3E}">
        <p14:creationId xmlns:p14="http://schemas.microsoft.com/office/powerpoint/2010/main" val="1211223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41119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oleObject" Target="../embeddings/oleObject1.bin"/><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tags" Target="../tags/tag1.xml"/><Relationship Id="rId2" Type="http://schemas.openxmlformats.org/officeDocument/2006/relationships/slideLayout" Target="../slideLayouts/slideLayout149.xml"/><Relationship Id="rId16" Type="http://schemas.openxmlformats.org/officeDocument/2006/relationships/vmlDrawing" Target="../drawings/vmlDrawing1.v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theme" Target="../theme/theme10.xml"/><Relationship Id="rId10" Type="http://schemas.openxmlformats.org/officeDocument/2006/relationships/slideLayout" Target="../slideLayouts/slideLayout157.xml"/><Relationship Id="rId19" Type="http://schemas.openxmlformats.org/officeDocument/2006/relationships/image" Target="../media/image38.emf"/><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theme" Target="../theme/theme12.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theme" Target="../theme/theme1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theme" Target="../theme/theme1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theme" Target="../theme/theme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20.emf"/><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image" Target="../media/image20.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heme" Target="../theme/theme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theme" Target="../theme/theme9.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7BA090-5463-40A8-A115-54D53FC898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3F7D83-C119-4760-AC55-3FFD8796B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E712F-AD4E-442D-8817-819A54976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8C1FC-B423-4B34-B3AE-0A766C0AC77A}" type="datetimeFigureOut">
              <a:rPr lang="en-US" smtClean="0"/>
              <a:t>11/26/2018</a:t>
            </a:fld>
            <a:endParaRPr lang="en-US"/>
          </a:p>
        </p:txBody>
      </p:sp>
      <p:sp>
        <p:nvSpPr>
          <p:cNvPr id="5" name="Footer Placeholder 4">
            <a:extLst>
              <a:ext uri="{FF2B5EF4-FFF2-40B4-BE49-F238E27FC236}">
                <a16:creationId xmlns:a16="http://schemas.microsoft.com/office/drawing/2014/main" id="{536131BD-10A4-4F60-A8F2-92A7C4DCC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8D0E4-0365-46D4-9FF6-0D920C5F5A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AC20F3-931F-488E-BD16-42F057B48FA8}" type="slidenum">
              <a:rPr lang="en-US" smtClean="0"/>
              <a:t>‹#›</a:t>
            </a:fld>
            <a:endParaRPr lang="en-US"/>
          </a:p>
        </p:txBody>
      </p:sp>
    </p:spTree>
    <p:extLst>
      <p:ext uri="{BB962C8B-B14F-4D97-AF65-F5344CB8AC3E}">
        <p14:creationId xmlns:p14="http://schemas.microsoft.com/office/powerpoint/2010/main" val="575143463"/>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 id="2147484699" r:id="rId25"/>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iairlift-setup" TargetMode="External"/><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hyperlink" Target="https://aka.ms/ai-ethic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Azure/LearnAI-Bootcamp/blob/master/lab02.1-azure_search/0_README.md" TargetMode="External"/><Relationship Id="rId13" Type="http://schemas.openxmlformats.org/officeDocument/2006/relationships/hyperlink" Target="https://github.com/Azure/LearnAI-Bootcamp/blob/master/lab01.5-luis/0_README.md" TargetMode="External"/><Relationship Id="rId18" Type="http://schemas.openxmlformats.org/officeDocument/2006/relationships/hyperlink" Target="https://github.com/Azure/LearnAI-Cognitive-Search/blob/master/05-Lab-2-Image-Skills.md" TargetMode="External"/><Relationship Id="rId3" Type="http://schemas.openxmlformats.org/officeDocument/2006/relationships/hyperlink" Target="https://github.com/Azure/LearnAI-Bootcamp/blob/master/lab01.1-computer_vision/1_Setup.md" TargetMode="External"/><Relationship Id="rId7" Type="http://schemas.openxmlformats.org/officeDocument/2006/relationships/hyperlink" Target="https://github.com/Azure/LearnAI-Bootcamp/blob/master/lab01.3_customvision02/0_README.md" TargetMode="External"/><Relationship Id="rId12" Type="http://schemas.openxmlformats.org/officeDocument/2006/relationships/hyperlink" Target="https://github.com/Azure/LearnAI-DesigningandArchitectingIntelligentAgents/blob/master/03-luis/2_activity.md" TargetMode="External"/><Relationship Id="rId17" Type="http://schemas.openxmlformats.org/officeDocument/2006/relationships/hyperlink" Target="https://github.com/Azure/LearnAI-Cognitive-Search/blob/master/04-Lab-1-Text-Skills.md" TargetMode="External"/><Relationship Id="rId2" Type="http://schemas.openxmlformats.org/officeDocument/2006/relationships/notesSlide" Target="../notesSlides/notesSlide11.xml"/><Relationship Id="rId16" Type="http://schemas.openxmlformats.org/officeDocument/2006/relationships/hyperlink" Target="https://github.com/Azure/LearnAI-DesigningandArchitectingIntelligentAgents/blob/master/04-architectures/2_activity.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2_customvision01/0_README.md" TargetMode="External"/><Relationship Id="rId11" Type="http://schemas.openxmlformats.org/officeDocument/2006/relationships/hyperlink" Target="https://github.com/Azure/LearnAI-DesigningandArchitectingIntelligentAgents/blob/master/02-bot_design/2_activity.md" TargetMode="External"/><Relationship Id="rId5" Type="http://schemas.openxmlformats.org/officeDocument/2006/relationships/hyperlink" Target="https://github.com/Azure/LearnAI-Bootcamp/blob/master/lab01.1-computer_vision/0_README.md" TargetMode="External"/><Relationship Id="rId15" Type="http://schemas.openxmlformats.org/officeDocument/2006/relationships/hyperlink" Target="https://github.com/Azure/LearnAI-Bootcamp/blob/master/lab02.2-building_bots/0_README.md" TargetMode="External"/><Relationship Id="rId10" Type="http://schemas.openxmlformats.org/officeDocument/2006/relationships/hyperlink" Target="https://github.com/Azure/LearnAI-DesigningandArchitectingIntelligentAgents/blob/master/03-luis/1_session.ipynb" TargetMode="External"/><Relationship Id="rId19" Type="http://schemas.openxmlformats.org/officeDocument/2006/relationships/hyperlink" Target="file:///c:\Users\antho\LearnAI-Airlift\final_case.md" TargetMode="External"/><Relationship Id="rId4" Type="http://schemas.openxmlformats.org/officeDocument/2006/relationships/hyperlink" Target="https://github.com/Azure/LearnAI-DesigningandArchitectingIntelligentAgents/blob/master/05-cognitive_services/1_session.ipynb" TargetMode="External"/><Relationship Id="rId9" Type="http://schemas.openxmlformats.org/officeDocument/2006/relationships/hyperlink" Target="https://github.com/Azure/LearnAI-DesigningandArchitectingIntelligentAgents/blob/master/02-bot_design/1_session.ipynb" TargetMode="External"/><Relationship Id="rId14" Type="http://schemas.openxmlformats.org/officeDocument/2006/relationships/hyperlink" Target="https://github.com/Azure/LearnAI-DesigningandArchitectingIntelligentAgents/blob/master/04-architectures/1_session.ipynb"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3" Type="http://schemas.openxmlformats.org/officeDocument/2006/relationships/notesSlide" Target="../notesSlides/notesSlide12.xml"/><Relationship Id="rId7" Type="http://schemas.openxmlformats.org/officeDocument/2006/relationships/image" Target="../media/image48.png"/><Relationship Id="rId12" Type="http://schemas.microsoft.com/office/2007/relationships/hdphoto" Target="../media/hdphoto4.wdp"/><Relationship Id="rId2" Type="http://schemas.openxmlformats.org/officeDocument/2006/relationships/slideLayout" Target="../slideLayouts/slideLayout123.xml"/><Relationship Id="rId16" Type="http://schemas.microsoft.com/office/2007/relationships/hdphoto" Target="../media/hdphoto6.wdp"/><Relationship Id="rId1" Type="http://schemas.openxmlformats.org/officeDocument/2006/relationships/tags" Target="../tags/tag2.xml"/><Relationship Id="rId6" Type="http://schemas.microsoft.com/office/2007/relationships/hdphoto" Target="../media/hdphoto1.wdp"/><Relationship Id="rId11" Type="http://schemas.openxmlformats.org/officeDocument/2006/relationships/image" Target="../media/image50.png"/><Relationship Id="rId5" Type="http://schemas.openxmlformats.org/officeDocument/2006/relationships/image" Target="../media/image47.png"/><Relationship Id="rId15" Type="http://schemas.openxmlformats.org/officeDocument/2006/relationships/image" Target="../media/image52.png"/><Relationship Id="rId10" Type="http://schemas.microsoft.com/office/2007/relationships/hdphoto" Target="../media/hdphoto3.wdp"/><Relationship Id="rId4" Type="http://schemas.openxmlformats.org/officeDocument/2006/relationships/image" Target="../media/image46.jpg"/><Relationship Id="rId9" Type="http://schemas.openxmlformats.org/officeDocument/2006/relationships/image" Target="../media/image49.png"/><Relationship Id="rId1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4.xml"/><Relationship Id="rId1" Type="http://schemas.openxmlformats.org/officeDocument/2006/relationships/tags" Target="../tags/tag3.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aka.ms/ai-airlif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aka.ms/ai-ethics" TargetMode="External"/><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irlift-setup" TargetMode="External"/><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hyperlink" Target="https://aka.ms/ai-ethic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a:t>
            </a:r>
          </a:p>
        </p:txBody>
      </p:sp>
    </p:spTree>
    <p:extLst>
      <p:ext uri="{BB962C8B-B14F-4D97-AF65-F5344CB8AC3E}">
        <p14:creationId xmlns:p14="http://schemas.microsoft.com/office/powerpoint/2010/main" val="137998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Jump right in!</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10</a:t>
            </a:fld>
            <a:endParaRPr lang="en-US">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Aft>
                <a:spcPts val="1175"/>
              </a:spcAft>
              <a:buNone/>
            </a:pPr>
            <a:endParaRPr lang="en-US" sz="2400" dirty="0">
              <a:solidFill>
                <a:srgbClr val="434343"/>
              </a:solidFill>
            </a:endParaRPr>
          </a:p>
          <a:p>
            <a:pPr marL="0" indent="0" defTabSz="914192">
              <a:spcAft>
                <a:spcPts val="1175"/>
              </a:spcAft>
              <a:buNone/>
            </a:pPr>
            <a:r>
              <a:rPr lang="en-US" sz="2400" dirty="0">
                <a:solidFill>
                  <a:srgbClr val="434343"/>
                </a:solidFill>
              </a:rPr>
              <a:t>PART 2</a:t>
            </a:r>
          </a:p>
          <a:p>
            <a:pPr marL="0" indent="0" defTabSz="914192">
              <a:spcAft>
                <a:spcPts val="1175"/>
              </a:spcAft>
              <a:buNone/>
            </a:pPr>
            <a:r>
              <a:rPr lang="en-US" sz="4000" dirty="0">
                <a:solidFill>
                  <a:srgbClr val="434343"/>
                </a:solidFill>
              </a:rPr>
              <a:t>Walk through together because </a:t>
            </a:r>
          </a:p>
          <a:p>
            <a:pPr marL="0" indent="0" defTabSz="914192">
              <a:spcAft>
                <a:spcPts val="1175"/>
              </a:spcAft>
              <a:buNone/>
            </a:pPr>
            <a:r>
              <a:rPr lang="en-US" sz="4000" dirty="0">
                <a:solidFill>
                  <a:srgbClr val="434343"/>
                </a:solidFill>
              </a:rPr>
              <a:t>SOME THINGS ARE DIFFERENT</a:t>
            </a:r>
          </a:p>
          <a:p>
            <a:pPr marL="0" indent="0" defTabSz="914192">
              <a:spcAft>
                <a:spcPts val="1175"/>
              </a:spcAft>
              <a:buNone/>
            </a:pPr>
            <a:r>
              <a:rPr lang="en-US" sz="4000" dirty="0">
                <a:solidFill>
                  <a:srgbClr val="434343"/>
                </a:solidFill>
                <a:hlinkClick r:id="rId3"/>
              </a:rPr>
              <a:t>https://aka.ms/aiairlift-setup</a:t>
            </a:r>
            <a:endParaRPr lang="en-US" sz="4000" dirty="0">
              <a:solidFill>
                <a:srgbClr val="434343"/>
              </a:solidFill>
            </a:endParaRPr>
          </a:p>
          <a:p>
            <a:pPr marL="0" indent="0" defTabSz="914192">
              <a:spcAft>
                <a:spcPts val="1175"/>
              </a:spcAft>
              <a:buNone/>
            </a:pPr>
            <a:endParaRPr lang="en-US" sz="4000" dirty="0">
              <a:solidFill>
                <a:srgbClr val="434343"/>
              </a:solidFill>
            </a:endParaRPr>
          </a:p>
          <a:p>
            <a:pPr marL="0" indent="0" defTabSz="914192">
              <a:spcAft>
                <a:spcPts val="1175"/>
              </a:spcAft>
              <a:buNone/>
            </a:pPr>
            <a:endParaRPr lang="en-US" sz="3600" dirty="0">
              <a:solidFill>
                <a:srgbClr val="434343"/>
              </a:solidFill>
            </a:endParaRPr>
          </a:p>
          <a:p>
            <a:pPr marL="0" indent="0" defTabSz="914192">
              <a:spcAft>
                <a:spcPts val="1175"/>
              </a:spcAft>
              <a:buNone/>
            </a:pPr>
            <a:r>
              <a:rPr lang="en-US" sz="3200" dirty="0">
                <a:solidFill>
                  <a:srgbClr val="434343"/>
                </a:solidFill>
              </a:rPr>
              <a:t>If you finish early, read through </a:t>
            </a:r>
            <a:r>
              <a:rPr lang="en-US" sz="3200" dirty="0">
                <a:solidFill>
                  <a:srgbClr val="434343"/>
                </a:solidFill>
                <a:hlinkClick r:id="rId4"/>
              </a:rPr>
              <a:t>https://aka.ms/ai-ethics</a:t>
            </a:r>
            <a:r>
              <a:rPr lang="en-US" sz="3200" dirty="0">
                <a:solidFill>
                  <a:srgbClr val="434343"/>
                </a:solidFill>
              </a:rPr>
              <a:t> </a:t>
            </a:r>
          </a:p>
          <a:p>
            <a:pPr marL="0" indent="0" defTabSz="914192">
              <a:spcAft>
                <a:spcPts val="1175"/>
              </a:spcAft>
              <a:buNone/>
            </a:pPr>
            <a:endParaRPr lang="en-US" sz="4000" dirty="0">
              <a:solidFill>
                <a:srgbClr val="434343"/>
              </a:solidFill>
            </a:endParaRPr>
          </a:p>
          <a:p>
            <a:pPr marL="0" indent="0" defTabSz="914192">
              <a:spcAft>
                <a:spcPts val="1175"/>
              </a:spcAft>
              <a:buNone/>
            </a:pPr>
            <a:r>
              <a:rPr lang="en-US" sz="4000" dirty="0">
                <a:solidFill>
                  <a:srgbClr val="434343"/>
                </a:solidFill>
              </a:rPr>
              <a:t> </a:t>
            </a:r>
          </a:p>
        </p:txBody>
      </p:sp>
    </p:spTree>
    <p:extLst>
      <p:ext uri="{BB962C8B-B14F-4D97-AF65-F5344CB8AC3E}">
        <p14:creationId xmlns:p14="http://schemas.microsoft.com/office/powerpoint/2010/main" val="25842864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997196"/>
          </a:xfrm>
        </p:spPr>
        <p:txBody>
          <a:bodyPr/>
          <a:lstStyle/>
          <a:p>
            <a:r>
              <a:rPr lang="en-US" dirty="0"/>
              <a:t>9:15-10: Cognitive Services and PictureBot Introduction</a:t>
            </a:r>
          </a:p>
        </p:txBody>
      </p:sp>
    </p:spTree>
    <p:extLst>
      <p:ext uri="{BB962C8B-B14F-4D97-AF65-F5344CB8AC3E}">
        <p14:creationId xmlns:p14="http://schemas.microsoft.com/office/powerpoint/2010/main" val="58453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6920" y="788110"/>
            <a:ext cx="11785385" cy="6247864"/>
          </a:xfrm>
          <a:prstGeom prst="rect">
            <a:avLst/>
          </a:prstGeom>
        </p:spPr>
        <p:txBody>
          <a:bodyPr wrap="square" numCol="3">
            <a:spAutoFit/>
          </a:bodyPr>
          <a:lstStyle/>
          <a:p>
            <a:r>
              <a:rPr lang="en-US" sz="2000" b="1" dirty="0">
                <a:solidFill>
                  <a:schemeClr val="bg1"/>
                </a:solidFill>
                <a:latin typeface="-apple-system"/>
              </a:rPr>
              <a:t>Day 1: Cognitive Services</a:t>
            </a:r>
          </a:p>
          <a:p>
            <a:pPr marL="285767" indent="-285750">
              <a:buFont typeface="Arial" panose="020B0604020202020204" pitchFamily="34" charset="0"/>
              <a:buChar char="•"/>
            </a:pPr>
            <a:r>
              <a:rPr lang="en-US" sz="2000" dirty="0">
                <a:solidFill>
                  <a:schemeClr val="bg1"/>
                </a:solidFill>
                <a:latin typeface="-apple-system"/>
              </a:rPr>
              <a:t>8:30-9:15: </a:t>
            </a:r>
            <a:r>
              <a:rPr lang="en-US" sz="2000" dirty="0">
                <a:solidFill>
                  <a:schemeClr val="bg1"/>
                </a:solidFill>
                <a:latin typeface="-apple-system"/>
                <a:hlinkClick r:id="rId3">
                  <a:extLst>
                    <a:ext uri="{A12FA001-AC4F-418D-AE19-62706E023703}">
                      <ahyp:hlinkClr xmlns:ahyp="http://schemas.microsoft.com/office/drawing/2018/hyperlinkcolor" val="tx"/>
                    </a:ext>
                  </a:extLst>
                </a:hlinkClick>
              </a:rPr>
              <a:t>Setup</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9:15-10: </a:t>
            </a:r>
            <a:r>
              <a:rPr lang="en-US" sz="2000" dirty="0">
                <a:solidFill>
                  <a:schemeClr val="bg1"/>
                </a:solidFill>
                <a:latin typeface="-apple-system"/>
                <a:hlinkClick r:id="rId4">
                  <a:extLst>
                    <a:ext uri="{A12FA001-AC4F-418D-AE19-62706E023703}">
                      <ahyp:hlinkClr xmlns:ahyp="http://schemas.microsoft.com/office/drawing/2018/hyperlinkcolor" val="tx"/>
                    </a:ext>
                  </a:extLst>
                </a:hlinkClick>
              </a:rPr>
              <a:t>Cognitive Services</a:t>
            </a:r>
            <a:r>
              <a:rPr lang="en-US" sz="2000" dirty="0">
                <a:solidFill>
                  <a:schemeClr val="bg1"/>
                </a:solidFill>
                <a:latin typeface="-apple-system"/>
              </a:rPr>
              <a:t> and </a:t>
            </a:r>
            <a:r>
              <a:rPr lang="en-US" sz="2000" dirty="0">
                <a:solidFill>
                  <a:schemeClr val="bg1"/>
                </a:solidFill>
                <a:latin typeface="-apple-system"/>
                <a:hlinkClick r:id="rId5">
                  <a:extLst>
                    <a:ext uri="{A12FA001-AC4F-418D-AE19-62706E023703}">
                      <ahyp:hlinkClr xmlns:ahyp="http://schemas.microsoft.com/office/drawing/2018/hyperlinkcolor" val="tx"/>
                    </a:ext>
                  </a:extLst>
                </a:hlinkClick>
              </a:rPr>
              <a:t>PictureBot Introduction</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10-12: </a:t>
            </a:r>
            <a:r>
              <a:rPr lang="en-US" sz="2000" b="1" dirty="0">
                <a:solidFill>
                  <a:schemeClr val="bg1"/>
                </a:solidFill>
                <a:latin typeface="-apple-system"/>
                <a:hlinkClick r:id="rId5">
                  <a:extLst>
                    <a:ext uri="{A12FA001-AC4F-418D-AE19-62706E023703}">
                      <ahyp:hlinkClr xmlns:ahyp="http://schemas.microsoft.com/office/drawing/2018/hyperlinkcolor" val="tx"/>
                    </a:ext>
                  </a:extLst>
                </a:hlinkClick>
              </a:rPr>
              <a:t>Lab 1</a:t>
            </a:r>
            <a:r>
              <a:rPr lang="en-US" sz="2000" dirty="0">
                <a:solidFill>
                  <a:schemeClr val="bg1"/>
                </a:solidFill>
                <a:latin typeface="-apple-system"/>
                <a:hlinkClick r:id="rId5">
                  <a:extLst>
                    <a:ext uri="{A12FA001-AC4F-418D-AE19-62706E023703}">
                      <ahyp:hlinkClr xmlns:ahyp="http://schemas.microsoft.com/office/drawing/2018/hyperlinkcolor" val="tx"/>
                    </a:ext>
                  </a:extLst>
                </a:hlinkClick>
              </a:rPr>
              <a:t>: Computer Vision</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12-1: Lunch</a:t>
            </a:r>
          </a:p>
          <a:p>
            <a:pPr marL="285767" indent="-285750">
              <a:buFont typeface="Arial" panose="020B0604020202020204" pitchFamily="34" charset="0"/>
              <a:buChar char="•"/>
            </a:pPr>
            <a:r>
              <a:rPr lang="en-US" sz="2000" dirty="0">
                <a:solidFill>
                  <a:schemeClr val="bg1"/>
                </a:solidFill>
                <a:latin typeface="-apple-system"/>
              </a:rPr>
              <a:t>1-1:30: Custom Vision Service Introduction</a:t>
            </a:r>
          </a:p>
          <a:p>
            <a:pPr marL="285767" indent="-285750">
              <a:buFont typeface="Arial" panose="020B0604020202020204" pitchFamily="34" charset="0"/>
              <a:buChar char="•"/>
            </a:pPr>
            <a:r>
              <a:rPr lang="en-US" sz="2000" dirty="0">
                <a:solidFill>
                  <a:schemeClr val="bg1"/>
                </a:solidFill>
                <a:latin typeface="-apple-system"/>
              </a:rPr>
              <a:t>1:30-2: </a:t>
            </a:r>
            <a:r>
              <a:rPr lang="en-US" sz="2000" b="1" dirty="0">
                <a:solidFill>
                  <a:schemeClr val="bg1"/>
                </a:solidFill>
                <a:latin typeface="-apple-system"/>
                <a:hlinkClick r:id="rId6">
                  <a:extLst>
                    <a:ext uri="{A12FA001-AC4F-418D-AE19-62706E023703}">
                      <ahyp:hlinkClr xmlns:ahyp="http://schemas.microsoft.com/office/drawing/2018/hyperlinkcolor" val="tx"/>
                    </a:ext>
                  </a:extLst>
                </a:hlinkClick>
              </a:rPr>
              <a:t>Lab 2</a:t>
            </a:r>
            <a:r>
              <a:rPr lang="en-US" sz="2000" dirty="0">
                <a:solidFill>
                  <a:schemeClr val="bg1"/>
                </a:solidFill>
                <a:latin typeface="-apple-system"/>
                <a:hlinkClick r:id="rId6">
                  <a:extLst>
                    <a:ext uri="{A12FA001-AC4F-418D-AE19-62706E023703}">
                      <ahyp:hlinkClr xmlns:ahyp="http://schemas.microsoft.com/office/drawing/2018/hyperlinkcolor" val="tx"/>
                    </a:ext>
                  </a:extLst>
                </a:hlinkClick>
              </a:rPr>
              <a:t>: Custom Vision Service I: Image Classification</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2-2:30: </a:t>
            </a:r>
            <a:r>
              <a:rPr lang="en-US" sz="2000" b="1" dirty="0">
                <a:solidFill>
                  <a:schemeClr val="bg1"/>
                </a:solidFill>
                <a:latin typeface="-apple-system"/>
                <a:hlinkClick r:id="rId7">
                  <a:extLst>
                    <a:ext uri="{A12FA001-AC4F-418D-AE19-62706E023703}">
                      <ahyp:hlinkClr xmlns:ahyp="http://schemas.microsoft.com/office/drawing/2018/hyperlinkcolor" val="tx"/>
                    </a:ext>
                  </a:extLst>
                </a:hlinkClick>
              </a:rPr>
              <a:t>Lab 3</a:t>
            </a:r>
            <a:r>
              <a:rPr lang="en-US" sz="2000" dirty="0">
                <a:solidFill>
                  <a:schemeClr val="bg1"/>
                </a:solidFill>
                <a:latin typeface="-apple-system"/>
                <a:hlinkClick r:id="rId7">
                  <a:extLst>
                    <a:ext uri="{A12FA001-AC4F-418D-AE19-62706E023703}">
                      <ahyp:hlinkClr xmlns:ahyp="http://schemas.microsoft.com/office/drawing/2018/hyperlinkcolor" val="tx"/>
                    </a:ext>
                  </a:extLst>
                </a:hlinkClick>
              </a:rPr>
              <a:t>: Custom Vision Service II: Object Detection</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2:30-3:45:</a:t>
            </a:r>
            <a:r>
              <a:rPr lang="en-US" sz="2000" b="1" dirty="0">
                <a:solidFill>
                  <a:schemeClr val="bg1"/>
                </a:solidFill>
                <a:latin typeface="-apple-system"/>
              </a:rPr>
              <a:t> </a:t>
            </a:r>
            <a:r>
              <a:rPr lang="en-US" sz="2000" b="1" dirty="0">
                <a:solidFill>
                  <a:schemeClr val="bg1"/>
                </a:solidFill>
                <a:latin typeface="-apple-system"/>
                <a:hlinkClick r:id="rId8">
                  <a:extLst>
                    <a:ext uri="{A12FA001-AC4F-418D-AE19-62706E023703}">
                      <ahyp:hlinkClr xmlns:ahyp="http://schemas.microsoft.com/office/drawing/2018/hyperlinkcolor" val="tx"/>
                    </a:ext>
                  </a:extLst>
                </a:hlinkClick>
              </a:rPr>
              <a:t>Lab 4</a:t>
            </a:r>
            <a:r>
              <a:rPr lang="en-US" sz="2000" dirty="0">
                <a:solidFill>
                  <a:schemeClr val="bg1"/>
                </a:solidFill>
                <a:latin typeface="-apple-system"/>
                <a:hlinkClick r:id="rId8">
                  <a:extLst>
                    <a:ext uri="{A12FA001-AC4F-418D-AE19-62706E023703}">
                      <ahyp:hlinkClr xmlns:ahyp="http://schemas.microsoft.com/office/drawing/2018/hyperlinkcolor" val="tx"/>
                    </a:ext>
                  </a:extLst>
                </a:hlinkClick>
              </a:rPr>
              <a:t>: Azure Search</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3:45-4:15: </a:t>
            </a:r>
            <a:r>
              <a:rPr lang="en-US" sz="2000" dirty="0">
                <a:solidFill>
                  <a:schemeClr val="bg1"/>
                </a:solidFill>
                <a:latin typeface="-apple-system"/>
                <a:hlinkClick r:id="rId9">
                  <a:extLst>
                    <a:ext uri="{A12FA001-AC4F-418D-AE19-62706E023703}">
                      <ahyp:hlinkClr xmlns:ahyp="http://schemas.microsoft.com/office/drawing/2018/hyperlinkcolor" val="tx"/>
                    </a:ext>
                  </a:extLst>
                </a:hlinkClick>
              </a:rPr>
              <a:t>Bot Design</a:t>
            </a:r>
            <a:r>
              <a:rPr lang="en-US" sz="2000" dirty="0">
                <a:solidFill>
                  <a:schemeClr val="bg1"/>
                </a:solidFill>
                <a:latin typeface="-apple-system"/>
              </a:rPr>
              <a:t> and </a:t>
            </a:r>
            <a:r>
              <a:rPr lang="en-US" sz="2000" dirty="0">
                <a:solidFill>
                  <a:schemeClr val="bg1"/>
                </a:solidFill>
                <a:latin typeface="-apple-system"/>
                <a:hlinkClick r:id="rId10">
                  <a:extLst>
                    <a:ext uri="{A12FA001-AC4F-418D-AE19-62706E023703}">
                      <ahyp:hlinkClr xmlns:ahyp="http://schemas.microsoft.com/office/drawing/2018/hyperlinkcolor" val="tx"/>
                    </a:ext>
                  </a:extLst>
                </a:hlinkClick>
              </a:rPr>
              <a:t>LUIS Design</a:t>
            </a:r>
            <a:r>
              <a:rPr lang="en-US" sz="2000" dirty="0">
                <a:solidFill>
                  <a:schemeClr val="bg1"/>
                </a:solidFill>
                <a:latin typeface="-apple-system"/>
              </a:rPr>
              <a:t> Overview</a:t>
            </a:r>
          </a:p>
          <a:p>
            <a:pPr marL="285767" indent="-285750">
              <a:buFont typeface="Arial" panose="020B0604020202020204" pitchFamily="34" charset="0"/>
              <a:buChar char="•"/>
            </a:pPr>
            <a:r>
              <a:rPr lang="en-US" sz="2000" dirty="0">
                <a:solidFill>
                  <a:schemeClr val="bg1"/>
                </a:solidFill>
                <a:latin typeface="-apple-system"/>
              </a:rPr>
              <a:t>4:15-5: </a:t>
            </a:r>
            <a:r>
              <a:rPr lang="en-US" sz="2000" b="1" dirty="0">
                <a:solidFill>
                  <a:schemeClr val="bg1"/>
                </a:solidFill>
                <a:latin typeface="-apple-system"/>
              </a:rPr>
              <a:t>Day 1 Case</a:t>
            </a:r>
            <a:r>
              <a:rPr lang="en-US" sz="2000" dirty="0">
                <a:solidFill>
                  <a:schemeClr val="bg1"/>
                </a:solidFill>
                <a:latin typeface="-apple-system"/>
              </a:rPr>
              <a:t>: </a:t>
            </a:r>
            <a:r>
              <a:rPr lang="en-US" sz="2000" dirty="0">
                <a:solidFill>
                  <a:schemeClr val="bg1"/>
                </a:solidFill>
                <a:latin typeface="-apple-system"/>
                <a:hlinkClick r:id="rId11">
                  <a:extLst>
                    <a:ext uri="{A12FA001-AC4F-418D-AE19-62706E023703}">
                      <ahyp:hlinkClr xmlns:ahyp="http://schemas.microsoft.com/office/drawing/2018/hyperlinkcolor" val="tx"/>
                    </a:ext>
                  </a:extLst>
                </a:hlinkClick>
              </a:rPr>
              <a:t>Part 1: Bots</a:t>
            </a:r>
            <a:r>
              <a:rPr lang="en-US" sz="2000" dirty="0">
                <a:solidFill>
                  <a:schemeClr val="bg1"/>
                </a:solidFill>
                <a:latin typeface="-apple-system"/>
              </a:rPr>
              <a:t> and </a:t>
            </a:r>
            <a:r>
              <a:rPr lang="en-US" sz="2000" dirty="0">
                <a:solidFill>
                  <a:schemeClr val="bg1"/>
                </a:solidFill>
                <a:latin typeface="-apple-system"/>
                <a:hlinkClick r:id="rId12">
                  <a:extLst>
                    <a:ext uri="{A12FA001-AC4F-418D-AE19-62706E023703}">
                      <ahyp:hlinkClr xmlns:ahyp="http://schemas.microsoft.com/office/drawing/2018/hyperlinkcolor" val="tx"/>
                    </a:ext>
                  </a:extLst>
                </a:hlinkClick>
              </a:rPr>
              <a:t>Part 2: LUIS</a:t>
            </a:r>
            <a:endParaRPr lang="en-US" sz="2000" dirty="0">
              <a:solidFill>
                <a:schemeClr val="bg1"/>
              </a:solidFill>
              <a:latin typeface="-apple-system"/>
            </a:endParaRPr>
          </a:p>
          <a:p>
            <a:pPr marL="285767" indent="-285750">
              <a:buFont typeface="Arial" panose="020B0604020202020204" pitchFamily="34" charset="0"/>
              <a:buChar char="•"/>
            </a:pPr>
            <a:r>
              <a:rPr lang="en-US" sz="2000" b="1" dirty="0">
                <a:solidFill>
                  <a:schemeClr val="accent2"/>
                </a:solidFill>
                <a:latin typeface="-apple-system"/>
              </a:rPr>
              <a:t>5-6: Learn AI Office Hours</a:t>
            </a:r>
          </a:p>
          <a:p>
            <a:pPr marL="17"/>
            <a:endParaRPr lang="en-US" sz="2000" dirty="0">
              <a:solidFill>
                <a:schemeClr val="bg1"/>
              </a:solidFill>
              <a:latin typeface="-apple-system"/>
            </a:endParaRPr>
          </a:p>
          <a:p>
            <a:r>
              <a:rPr lang="en-US" sz="2000" b="1" dirty="0">
                <a:solidFill>
                  <a:schemeClr val="bg1"/>
                </a:solidFill>
                <a:latin typeface="-apple-system"/>
              </a:rPr>
              <a:t>Day 2: Bots</a:t>
            </a:r>
          </a:p>
          <a:p>
            <a:pPr marL="285767" indent="-285750">
              <a:buFont typeface="Arial" panose="020B0604020202020204" pitchFamily="34" charset="0"/>
              <a:buChar char="•"/>
            </a:pPr>
            <a:r>
              <a:rPr lang="en-US" sz="2000" dirty="0">
                <a:solidFill>
                  <a:schemeClr val="bg1"/>
                </a:solidFill>
                <a:latin typeface="-apple-system"/>
              </a:rPr>
              <a:t>8:30-9: Recap and Intro to LUIS</a:t>
            </a:r>
          </a:p>
          <a:p>
            <a:pPr marL="285767" indent="-285750">
              <a:buFont typeface="Arial" panose="020B0604020202020204" pitchFamily="34" charset="0"/>
              <a:buChar char="•"/>
            </a:pPr>
            <a:r>
              <a:rPr lang="en-US" sz="2000" dirty="0">
                <a:solidFill>
                  <a:schemeClr val="bg1"/>
                </a:solidFill>
                <a:latin typeface="-apple-system"/>
              </a:rPr>
              <a:t>9-9:45: </a:t>
            </a:r>
            <a:r>
              <a:rPr lang="en-US" sz="2000" b="1" dirty="0">
                <a:solidFill>
                  <a:schemeClr val="bg1"/>
                </a:solidFill>
                <a:latin typeface="-apple-system"/>
                <a:hlinkClick r:id="rId13">
                  <a:extLst>
                    <a:ext uri="{A12FA001-AC4F-418D-AE19-62706E023703}">
                      <ahyp:hlinkClr xmlns:ahyp="http://schemas.microsoft.com/office/drawing/2018/hyperlinkcolor" val="tx"/>
                    </a:ext>
                  </a:extLst>
                </a:hlinkClick>
              </a:rPr>
              <a:t>Lab 5</a:t>
            </a:r>
            <a:r>
              <a:rPr lang="en-US" sz="2000" dirty="0">
                <a:solidFill>
                  <a:schemeClr val="bg1"/>
                </a:solidFill>
                <a:latin typeface="-apple-system"/>
                <a:hlinkClick r:id="rId13">
                  <a:extLst>
                    <a:ext uri="{A12FA001-AC4F-418D-AE19-62706E023703}">
                      <ahyp:hlinkClr xmlns:ahyp="http://schemas.microsoft.com/office/drawing/2018/hyperlinkcolor" val="tx"/>
                    </a:ext>
                  </a:extLst>
                </a:hlinkClick>
              </a:rPr>
              <a:t>: Language Understanding Intelligent Service (LUIS)</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9:45-10:15: </a:t>
            </a:r>
            <a:r>
              <a:rPr lang="en-US" sz="2000" dirty="0">
                <a:solidFill>
                  <a:schemeClr val="bg1"/>
                </a:solidFill>
                <a:latin typeface="-apple-system"/>
                <a:hlinkClick r:id="rId14">
                  <a:extLst>
                    <a:ext uri="{A12FA001-AC4F-418D-AE19-62706E023703}">
                      <ahyp:hlinkClr xmlns:ahyp="http://schemas.microsoft.com/office/drawing/2018/hyperlinkcolor" val="tx"/>
                    </a:ext>
                  </a:extLst>
                </a:hlinkClick>
              </a:rPr>
              <a:t>Bot Architectures</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10:15-12: </a:t>
            </a:r>
            <a:r>
              <a:rPr lang="en-US" sz="2000" b="1" dirty="0">
                <a:solidFill>
                  <a:schemeClr val="bg1"/>
                </a:solidFill>
                <a:latin typeface="-apple-system"/>
                <a:hlinkClick r:id="rId15">
                  <a:extLst>
                    <a:ext uri="{A12FA001-AC4F-418D-AE19-62706E023703}">
                      <ahyp:hlinkClr xmlns:ahyp="http://schemas.microsoft.com/office/drawing/2018/hyperlinkcolor" val="tx"/>
                    </a:ext>
                  </a:extLst>
                </a:hlinkClick>
              </a:rPr>
              <a:t>Lab 6</a:t>
            </a:r>
            <a:r>
              <a:rPr lang="en-US" sz="2000" dirty="0">
                <a:solidFill>
                  <a:schemeClr val="bg1"/>
                </a:solidFill>
                <a:latin typeface="-apple-system"/>
                <a:hlinkClick r:id="rId15">
                  <a:extLst>
                    <a:ext uri="{A12FA001-AC4F-418D-AE19-62706E023703}">
                      <ahyp:hlinkClr xmlns:ahyp="http://schemas.microsoft.com/office/drawing/2018/hyperlinkcolor" val="tx"/>
                    </a:ext>
                  </a:extLst>
                </a:hlinkClick>
              </a:rPr>
              <a:t>: Building Intelligent Bots</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12-1: Lunch</a:t>
            </a:r>
          </a:p>
          <a:p>
            <a:pPr marL="285767" indent="-285750">
              <a:buFont typeface="Arial" panose="020B0604020202020204" pitchFamily="34" charset="0"/>
              <a:buChar char="•"/>
            </a:pPr>
            <a:r>
              <a:rPr lang="en-US" sz="2000" dirty="0">
                <a:solidFill>
                  <a:schemeClr val="bg1"/>
                </a:solidFill>
                <a:latin typeface="-apple-system"/>
              </a:rPr>
              <a:t>1-2: </a:t>
            </a:r>
            <a:r>
              <a:rPr lang="en-US" sz="2000" b="1" u="sng" dirty="0">
                <a:solidFill>
                  <a:schemeClr val="bg1"/>
                </a:solidFill>
                <a:latin typeface="-apple-system"/>
              </a:rPr>
              <a:t>Lab 6 </a:t>
            </a:r>
            <a:r>
              <a:rPr lang="en-US" sz="2000" u="sng" dirty="0">
                <a:solidFill>
                  <a:schemeClr val="bg1"/>
                </a:solidFill>
                <a:latin typeface="-apple-system"/>
              </a:rPr>
              <a:t>continued</a:t>
            </a:r>
          </a:p>
          <a:p>
            <a:pPr marL="285767" indent="-285750">
              <a:buFont typeface="Arial" panose="020B0604020202020204" pitchFamily="34" charset="0"/>
              <a:buChar char="•"/>
            </a:pPr>
            <a:r>
              <a:rPr lang="en-US" sz="2000" dirty="0">
                <a:solidFill>
                  <a:schemeClr val="bg1"/>
                </a:solidFill>
                <a:latin typeface="-apple-system"/>
              </a:rPr>
              <a:t>2-4: </a:t>
            </a:r>
            <a:r>
              <a:rPr lang="en-US" sz="2000" b="1" u="sng" dirty="0">
                <a:solidFill>
                  <a:schemeClr val="bg1"/>
                </a:solidFill>
                <a:latin typeface="-apple-system"/>
              </a:rPr>
              <a:t>Lab 7</a:t>
            </a:r>
            <a:r>
              <a:rPr lang="en-US" sz="2000" u="sng" dirty="0">
                <a:solidFill>
                  <a:schemeClr val="bg1"/>
                </a:solidFill>
                <a:latin typeface="-apple-system"/>
              </a:rPr>
              <a:t>: Bing Search</a:t>
            </a:r>
          </a:p>
          <a:p>
            <a:pPr marL="285767" indent="-285750">
              <a:buFont typeface="Arial" panose="020B0604020202020204" pitchFamily="34" charset="0"/>
              <a:buChar char="•"/>
            </a:pPr>
            <a:r>
              <a:rPr lang="en-US" sz="2000" dirty="0">
                <a:solidFill>
                  <a:schemeClr val="bg1"/>
                </a:solidFill>
                <a:latin typeface="-apple-system"/>
              </a:rPr>
              <a:t>4-5: </a:t>
            </a:r>
            <a:r>
              <a:rPr lang="en-US" sz="2000" b="1" dirty="0">
                <a:solidFill>
                  <a:schemeClr val="bg1"/>
                </a:solidFill>
                <a:latin typeface="-apple-system"/>
              </a:rPr>
              <a:t>Day 2 Case</a:t>
            </a:r>
            <a:r>
              <a:rPr lang="en-US" sz="2000" dirty="0">
                <a:solidFill>
                  <a:schemeClr val="bg1"/>
                </a:solidFill>
                <a:latin typeface="-apple-system"/>
              </a:rPr>
              <a:t>: </a:t>
            </a:r>
            <a:r>
              <a:rPr lang="en-US" sz="2000" u="sng" dirty="0">
                <a:solidFill>
                  <a:schemeClr val="bg1"/>
                </a:solidFill>
                <a:latin typeface="-apple-system"/>
              </a:rPr>
              <a:t>Part 1: </a:t>
            </a:r>
            <a:r>
              <a:rPr lang="en-US" sz="2000" dirty="0">
                <a:solidFill>
                  <a:schemeClr val="bg1"/>
                </a:solidFill>
                <a:latin typeface="-apple-system"/>
                <a:hlinkClick r:id="rId16">
                  <a:extLst>
                    <a:ext uri="{A12FA001-AC4F-418D-AE19-62706E023703}">
                      <ahyp:hlinkClr xmlns:ahyp="http://schemas.microsoft.com/office/drawing/2018/hyperlinkcolor" val="tx"/>
                    </a:ext>
                  </a:extLst>
                </a:hlinkClick>
              </a:rPr>
              <a:t>Bot Architectures</a:t>
            </a:r>
            <a:r>
              <a:rPr lang="en-US" sz="2000" dirty="0">
                <a:solidFill>
                  <a:schemeClr val="bg1"/>
                </a:solidFill>
                <a:latin typeface="-apple-system"/>
              </a:rPr>
              <a:t> and </a:t>
            </a:r>
            <a:r>
              <a:rPr lang="en-US" sz="2000" u="sng" dirty="0">
                <a:solidFill>
                  <a:schemeClr val="bg1"/>
                </a:solidFill>
                <a:latin typeface="-apple-system"/>
              </a:rPr>
              <a:t>Part 2: Cognitive Services</a:t>
            </a:r>
          </a:p>
          <a:p>
            <a:pPr marL="285767" indent="-285750">
              <a:buFont typeface="Arial" panose="020B0604020202020204" pitchFamily="34" charset="0"/>
              <a:buChar char="•"/>
            </a:pPr>
            <a:r>
              <a:rPr lang="en-US" sz="2000" b="1" dirty="0">
                <a:solidFill>
                  <a:schemeClr val="accent2"/>
                </a:solidFill>
                <a:latin typeface="-apple-system"/>
              </a:rPr>
              <a:t>5-6: Learn AI Office Hours</a:t>
            </a:r>
            <a:endParaRPr lang="en-US" sz="2000" u="sng" dirty="0">
              <a:solidFill>
                <a:schemeClr val="bg1"/>
              </a:solidFill>
              <a:latin typeface="-apple-system"/>
            </a:endParaRPr>
          </a:p>
          <a:p>
            <a:pPr marL="285767" indent="-285750">
              <a:buFont typeface="Arial" panose="020B0604020202020204" pitchFamily="34" charset="0"/>
              <a:buChar char="•"/>
            </a:pPr>
            <a:endParaRPr lang="en-US" sz="2000" dirty="0">
              <a:solidFill>
                <a:schemeClr val="bg1"/>
              </a:solidFill>
              <a:latin typeface="-apple-system"/>
            </a:endParaRPr>
          </a:p>
          <a:p>
            <a:pPr marL="457200" lvl="1"/>
            <a:endParaRPr lang="en-US" sz="2000" dirty="0">
              <a:solidFill>
                <a:schemeClr val="bg1"/>
              </a:solidFill>
              <a:latin typeface="-apple-system"/>
            </a:endParaRPr>
          </a:p>
          <a:p>
            <a:pPr marL="457200" lvl="1"/>
            <a:endParaRPr lang="en-US" sz="2000" dirty="0">
              <a:solidFill>
                <a:schemeClr val="bg1"/>
              </a:solidFill>
              <a:latin typeface="-apple-system"/>
            </a:endParaRPr>
          </a:p>
          <a:p>
            <a:pPr marL="457200" lvl="1"/>
            <a:endParaRPr lang="en-US" sz="2000" dirty="0">
              <a:solidFill>
                <a:schemeClr val="bg1"/>
              </a:solidFill>
              <a:latin typeface="-apple-system"/>
            </a:endParaRPr>
          </a:p>
          <a:p>
            <a:pPr marL="457200" lvl="1"/>
            <a:endParaRPr lang="en-US" sz="2000" dirty="0">
              <a:solidFill>
                <a:schemeClr val="bg1"/>
              </a:solidFill>
              <a:latin typeface="-apple-system"/>
            </a:endParaRPr>
          </a:p>
          <a:p>
            <a:r>
              <a:rPr lang="en-US" sz="2000" b="1" dirty="0">
                <a:solidFill>
                  <a:schemeClr val="bg1"/>
                </a:solidFill>
                <a:latin typeface="-apple-system"/>
              </a:rPr>
              <a:t>Day 3: Knowledge Mining/Final Case</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8:30-9: Recap, Cognitive Search Intro, and Lab Architecture</a:t>
            </a:r>
          </a:p>
          <a:p>
            <a:pPr marL="285767" indent="-285750">
              <a:buFont typeface="Arial" panose="020B0604020202020204" pitchFamily="34" charset="0"/>
              <a:buChar char="•"/>
            </a:pPr>
            <a:r>
              <a:rPr lang="en-US" sz="2000" dirty="0">
                <a:solidFill>
                  <a:schemeClr val="bg1"/>
                </a:solidFill>
                <a:latin typeface="-apple-system"/>
              </a:rPr>
              <a:t>9-10:30: Environment Creation and </a:t>
            </a:r>
            <a:r>
              <a:rPr lang="en-US" sz="2000" b="1" dirty="0">
                <a:solidFill>
                  <a:schemeClr val="bg1"/>
                </a:solidFill>
                <a:latin typeface="-apple-system"/>
                <a:hlinkClick r:id="rId17">
                  <a:extLst>
                    <a:ext uri="{A12FA001-AC4F-418D-AE19-62706E023703}">
                      <ahyp:hlinkClr xmlns:ahyp="http://schemas.microsoft.com/office/drawing/2018/hyperlinkcolor" val="tx"/>
                    </a:ext>
                  </a:extLst>
                </a:hlinkClick>
              </a:rPr>
              <a:t>Lab 8</a:t>
            </a:r>
            <a:r>
              <a:rPr lang="en-US" sz="2000" dirty="0">
                <a:solidFill>
                  <a:schemeClr val="bg1"/>
                </a:solidFill>
                <a:latin typeface="-apple-system"/>
                <a:hlinkClick r:id="rId17">
                  <a:extLst>
                    <a:ext uri="{A12FA001-AC4F-418D-AE19-62706E023703}">
                      <ahyp:hlinkClr xmlns:ahyp="http://schemas.microsoft.com/office/drawing/2018/hyperlinkcolor" val="tx"/>
                    </a:ext>
                  </a:extLst>
                </a:hlinkClick>
              </a:rPr>
              <a:t>: Cognitive Search I: Text Skills</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10:30-12: </a:t>
            </a:r>
            <a:r>
              <a:rPr lang="en-US" sz="2000" b="1">
                <a:solidFill>
                  <a:schemeClr val="bg1"/>
                </a:solidFill>
                <a:latin typeface="-apple-system"/>
                <a:hlinkClick r:id="rId18">
                  <a:extLst>
                    <a:ext uri="{A12FA001-AC4F-418D-AE19-62706E023703}">
                      <ahyp:hlinkClr xmlns:ahyp="http://schemas.microsoft.com/office/drawing/2018/hyperlinkcolor" val="tx"/>
                    </a:ext>
                  </a:extLst>
                </a:hlinkClick>
              </a:rPr>
              <a:t>Lab 9</a:t>
            </a:r>
            <a:r>
              <a:rPr lang="en-US" sz="2000">
                <a:solidFill>
                  <a:schemeClr val="bg1"/>
                </a:solidFill>
                <a:latin typeface="-apple-system"/>
                <a:hlinkClick r:id="rId18">
                  <a:extLst>
                    <a:ext uri="{A12FA001-AC4F-418D-AE19-62706E023703}">
                      <ahyp:hlinkClr xmlns:ahyp="http://schemas.microsoft.com/office/drawing/2018/hyperlinkcolor" val="tx"/>
                    </a:ext>
                  </a:extLst>
                </a:hlinkClick>
              </a:rPr>
              <a:t>: </a:t>
            </a:r>
            <a:r>
              <a:rPr lang="en-US" sz="2000" dirty="0">
                <a:solidFill>
                  <a:schemeClr val="bg1"/>
                </a:solidFill>
                <a:latin typeface="-apple-system"/>
                <a:hlinkClick r:id="rId18">
                  <a:extLst>
                    <a:ext uri="{A12FA001-AC4F-418D-AE19-62706E023703}">
                      <ahyp:hlinkClr xmlns:ahyp="http://schemas.microsoft.com/office/drawing/2018/hyperlinkcolor" val="tx"/>
                    </a:ext>
                  </a:extLst>
                </a:hlinkClick>
              </a:rPr>
              <a:t>Cognitive Search II: Image Skills</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12-1: Lunch</a:t>
            </a:r>
          </a:p>
          <a:p>
            <a:pPr marL="285767" indent="-285750">
              <a:buFont typeface="Arial" panose="020B0604020202020204" pitchFamily="34" charset="0"/>
              <a:buChar char="•"/>
            </a:pPr>
            <a:r>
              <a:rPr lang="en-US" sz="2000" dirty="0">
                <a:solidFill>
                  <a:schemeClr val="bg1"/>
                </a:solidFill>
                <a:latin typeface="-apple-system"/>
              </a:rPr>
              <a:t>1-1:15: </a:t>
            </a:r>
            <a:r>
              <a:rPr lang="en-US" sz="2000" b="1" dirty="0">
                <a:solidFill>
                  <a:schemeClr val="bg1"/>
                </a:solidFill>
                <a:latin typeface="-apple-system"/>
              </a:rPr>
              <a:t>Final Case</a:t>
            </a:r>
            <a:r>
              <a:rPr lang="en-US" sz="2000" dirty="0">
                <a:solidFill>
                  <a:schemeClr val="bg1"/>
                </a:solidFill>
                <a:latin typeface="-apple-system"/>
              </a:rPr>
              <a:t>: </a:t>
            </a:r>
            <a:r>
              <a:rPr lang="en-US" sz="2000" dirty="0">
                <a:solidFill>
                  <a:schemeClr val="bg1"/>
                </a:solidFill>
                <a:latin typeface="-apple-system"/>
                <a:hlinkClick r:id="rId19">
                  <a:extLst>
                    <a:ext uri="{A12FA001-AC4F-418D-AE19-62706E023703}">
                      <ahyp:hlinkClr xmlns:ahyp="http://schemas.microsoft.com/office/drawing/2018/hyperlinkcolor" val="tx"/>
                    </a:ext>
                  </a:extLst>
                </a:hlinkClick>
              </a:rPr>
              <a:t>Introduction</a:t>
            </a:r>
            <a:endParaRPr lang="en-US" sz="2000" dirty="0">
              <a:solidFill>
                <a:schemeClr val="bg1"/>
              </a:solidFill>
              <a:latin typeface="-apple-system"/>
            </a:endParaRPr>
          </a:p>
          <a:p>
            <a:pPr marL="285767" indent="-285750">
              <a:buFont typeface="Arial" panose="020B0604020202020204" pitchFamily="34" charset="0"/>
              <a:buChar char="•"/>
            </a:pPr>
            <a:r>
              <a:rPr lang="en-US" sz="2000" dirty="0">
                <a:solidFill>
                  <a:schemeClr val="bg1"/>
                </a:solidFill>
                <a:latin typeface="-apple-system"/>
              </a:rPr>
              <a:t>1:15-3: Final Case: Working time</a:t>
            </a:r>
          </a:p>
          <a:p>
            <a:pPr marL="285767" indent="-285750">
              <a:buFont typeface="Arial" panose="020B0604020202020204" pitchFamily="34" charset="0"/>
              <a:buChar char="•"/>
            </a:pPr>
            <a:r>
              <a:rPr lang="en-US" sz="2000" dirty="0">
                <a:solidFill>
                  <a:schemeClr val="bg1"/>
                </a:solidFill>
                <a:latin typeface="-apple-system"/>
              </a:rPr>
              <a:t>3-4: Final Case: Presentations</a:t>
            </a:r>
          </a:p>
          <a:p>
            <a:pPr marL="285767" indent="-285750">
              <a:buFont typeface="Arial" panose="020B0604020202020204" pitchFamily="34" charset="0"/>
              <a:buChar char="•"/>
            </a:pPr>
            <a:r>
              <a:rPr lang="en-US" sz="2000" dirty="0">
                <a:solidFill>
                  <a:schemeClr val="bg1"/>
                </a:solidFill>
                <a:latin typeface="-apple-system"/>
              </a:rPr>
              <a:t>4-5: Airlift Q&amp;A and Feedback</a:t>
            </a:r>
            <a:endParaRPr lang="en-US" sz="2000" i="0" dirty="0">
              <a:solidFill>
                <a:schemeClr val="bg1"/>
              </a:solidFill>
              <a:effectLst/>
              <a:latin typeface="-apple-system"/>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Agenda</a:t>
            </a:r>
          </a:p>
        </p:txBody>
      </p:sp>
    </p:spTree>
    <p:extLst>
      <p:ext uri="{BB962C8B-B14F-4D97-AF65-F5344CB8AC3E}">
        <p14:creationId xmlns:p14="http://schemas.microsoft.com/office/powerpoint/2010/main" val="371300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Make the same API code call on iOS, Android, and Windows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ysClr val="windowText" lastClr="000000"/>
                </a:solidFill>
                <a:latin typeface="Segoe UI"/>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GET A</a:t>
              </a:r>
              <a:br>
                <a:rPr lang="en-US" sz="1400" b="1" kern="0" dirty="0">
                  <a:gradFill>
                    <a:gsLst>
                      <a:gs pos="2917">
                        <a:srgbClr val="FFFFFF"/>
                      </a:gs>
                      <a:gs pos="30000">
                        <a:srgbClr val="FFFFFF"/>
                      </a:gs>
                    </a:gsLst>
                    <a:lin ang="5400000" scaled="0"/>
                  </a:gradFill>
                  <a:latin typeface="Segoe UI"/>
                  <a:cs typeface="Segoe UI Semibold" panose="020B0702040204020203" pitchFamily="34" charset="0"/>
                </a:rPr>
              </a:b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GB" spc="-100">
                <a:gradFill>
                  <a:gsLst>
                    <a:gs pos="1250">
                      <a:srgbClr val="FFFFFF"/>
                    </a:gs>
                    <a:gs pos="100000">
                      <a:srgbClr val="FFFFFF"/>
                    </a:gs>
                  </a:gsLst>
                  <a:lin ang="5400000" scaled="0"/>
                </a:gradFill>
                <a:latin typeface="Segoe UI Light"/>
              </a:rPr>
              <a:t>Why Microsoft </a:t>
            </a:r>
            <a:br>
              <a:rPr lang="en-GB" spc="-100">
                <a:gradFill>
                  <a:gsLst>
                    <a:gs pos="1250">
                      <a:srgbClr val="FFFFFF"/>
                    </a:gs>
                    <a:gs pos="100000">
                      <a:srgbClr val="FFFFFF"/>
                    </a:gs>
                  </a:gsLst>
                  <a:lin ang="5400000" scaled="0"/>
                </a:gradFill>
                <a:latin typeface="Segoe UI Light"/>
              </a:rPr>
            </a:br>
            <a:r>
              <a:rPr lang="en-GB" spc="-100">
                <a:gradFill>
                  <a:gsLst>
                    <a:gs pos="1250">
                      <a:srgbClr val="FFFFFF"/>
                    </a:gs>
                    <a:gs pos="100000">
                      <a:srgbClr val="FFFFFF"/>
                    </a:gs>
                  </a:gsLst>
                  <a:lin ang="5400000" scaled="0"/>
                </a:gradFill>
                <a:latin typeface="Segoe UI Light"/>
              </a:rPr>
              <a:t>Cognitive Services ?</a:t>
            </a:r>
          </a:p>
        </p:txBody>
      </p:sp>
    </p:spTree>
    <p:custDataLst>
      <p:tags r:id="rId1"/>
    </p:custDataLst>
    <p:extLst>
      <p:ext uri="{BB962C8B-B14F-4D97-AF65-F5344CB8AC3E}">
        <p14:creationId xmlns:p14="http://schemas.microsoft.com/office/powerpoint/2010/main" val="1468001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556553" y="1782663"/>
            <a:ext cx="3144829" cy="3590543"/>
          </a:xfrm>
          <a:prstGeom prst="rect">
            <a:avLst/>
          </a:prstGeom>
        </p:spPr>
        <p:txBody>
          <a:bodyPr wrap="square">
            <a:spAutoFit/>
          </a:bodyPr>
          <a:lstStyle/>
          <a:p>
            <a:pPr defTabSz="914225">
              <a:spcAft>
                <a:spcPts val="1175"/>
              </a:spcAft>
              <a:defRPr/>
            </a:pPr>
            <a:r>
              <a:rPr lang="en-US" altLang="en-US" sz="4902" kern="0" dirty="0">
                <a:solidFill>
                  <a:sysClr val="windowText" lastClr="000000"/>
                </a:solidFill>
                <a:latin typeface="Segoe UI Light"/>
              </a:rPr>
              <a:t>Microsoft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Cognitive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Services</a:t>
            </a:r>
          </a:p>
          <a:p>
            <a:pPr defTabSz="914225">
              <a:spcAft>
                <a:spcPts val="1175"/>
              </a:spcAft>
              <a:defRPr/>
            </a:pPr>
            <a:r>
              <a:rPr lang="en-US" sz="3529" kern="0" dirty="0">
                <a:gradFill>
                  <a:gsLst>
                    <a:gs pos="0">
                      <a:srgbClr val="008272"/>
                    </a:gs>
                    <a:gs pos="100000">
                      <a:srgbClr val="008272"/>
                    </a:gs>
                  </a:gsLst>
                  <a:lin ang="5400000" scaled="0"/>
                </a:gradFill>
                <a:latin typeface="Segoe UI Light"/>
              </a:rPr>
              <a:t>Give your apps </a:t>
            </a:r>
            <a:br>
              <a:rPr lang="en-US" sz="3529" kern="0" dirty="0">
                <a:gradFill>
                  <a:gsLst>
                    <a:gs pos="0">
                      <a:srgbClr val="008272"/>
                    </a:gs>
                    <a:gs pos="100000">
                      <a:srgbClr val="008272"/>
                    </a:gs>
                  </a:gsLst>
                  <a:lin ang="5400000" scaled="0"/>
                </a:gradFill>
                <a:latin typeface="Segoe UI Light"/>
              </a:rPr>
            </a:br>
            <a:r>
              <a:rPr lang="en-US" sz="3529" kern="0" dirty="0">
                <a:gradFill>
                  <a:gsLst>
                    <a:gs pos="0">
                      <a:srgbClr val="008272"/>
                    </a:gs>
                    <a:gs pos="100000">
                      <a:srgbClr val="008272"/>
                    </a:gs>
                  </a:gsLst>
                  <a:lin ang="5400000" scaled="0"/>
                </a:gradFill>
                <a:latin typeface="Segoe UI Light"/>
              </a:rPr>
              <a:t>a human side</a:t>
            </a:r>
          </a:p>
        </p:txBody>
      </p:sp>
      <p:sp>
        <p:nvSpPr>
          <p:cNvPr id="6" name="TextBox 5"/>
          <p:cNvSpPr txBox="1"/>
          <p:nvPr/>
        </p:nvSpPr>
        <p:spPr>
          <a:xfrm>
            <a:off x="6277847" y="949998"/>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961" kern="0" dirty="0">
                <a:solidFill>
                  <a:srgbClr val="FFFFFF"/>
                </a:solidFill>
                <a:latin typeface="Segoe UI Light"/>
              </a:rPr>
              <a:t>From faces to feelings, allow your </a:t>
            </a:r>
            <a:br>
              <a:rPr lang="en-US" sz="1961" kern="0" dirty="0">
                <a:solidFill>
                  <a:srgbClr val="FFFFFF"/>
                </a:solidFill>
                <a:latin typeface="Segoe UI Light"/>
              </a:rPr>
            </a:br>
            <a:r>
              <a:rPr lang="en-US" sz="1961" kern="0" dirty="0">
                <a:solidFill>
                  <a:srgbClr val="FFFFFF"/>
                </a:solidFill>
                <a:latin typeface="Segoe UI Light"/>
              </a:rPr>
              <a:t>apps to understand images and video</a:t>
            </a:r>
          </a:p>
        </p:txBody>
      </p:sp>
      <p:sp>
        <p:nvSpPr>
          <p:cNvPr id="7" name="TextBox 6"/>
          <p:cNvSpPr txBox="1"/>
          <p:nvPr/>
        </p:nvSpPr>
        <p:spPr>
          <a:xfrm>
            <a:off x="6277847" y="2095262"/>
            <a:ext cx="5495511"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961" kern="0" dirty="0">
                <a:solidFill>
                  <a:srgbClr val="FFFFFF"/>
                </a:solidFill>
                <a:latin typeface="Segoe UI Light"/>
              </a:rPr>
              <a:t>Hear and speak to your users by filtering noise, identifying speakers, and understanding intent</a:t>
            </a:r>
          </a:p>
        </p:txBody>
      </p:sp>
      <p:sp>
        <p:nvSpPr>
          <p:cNvPr id="8" name="TextBox 7"/>
          <p:cNvSpPr txBox="1"/>
          <p:nvPr/>
        </p:nvSpPr>
        <p:spPr>
          <a:xfrm>
            <a:off x="6277848" y="3240525"/>
            <a:ext cx="4225574"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961" kern="0" dirty="0">
                <a:solidFill>
                  <a:srgbClr val="FFFFFF"/>
                </a:solidFill>
                <a:latin typeface="Segoe UI Light"/>
              </a:rPr>
              <a:t>Process text and learn how to recognize what users want</a:t>
            </a:r>
          </a:p>
        </p:txBody>
      </p:sp>
      <p:sp>
        <p:nvSpPr>
          <p:cNvPr id="9" name="TextBox 8"/>
          <p:cNvSpPr txBox="1"/>
          <p:nvPr/>
        </p:nvSpPr>
        <p:spPr>
          <a:xfrm>
            <a:off x="6277847" y="4385789"/>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961" kern="0" dirty="0">
                <a:solidFill>
                  <a:srgbClr val="FFFFFF"/>
                </a:solidFill>
                <a:latin typeface="Segoe UI Light"/>
              </a:rPr>
              <a:t>Tap into rich knowledge amassed from </a:t>
            </a:r>
            <a:br>
              <a:rPr lang="en-US" sz="1961" kern="0" dirty="0">
                <a:solidFill>
                  <a:srgbClr val="FFFFFF"/>
                </a:solidFill>
                <a:latin typeface="Segoe UI Light"/>
              </a:rPr>
            </a:br>
            <a:r>
              <a:rPr lang="en-US" sz="1961" kern="0" dirty="0">
                <a:solidFill>
                  <a:srgbClr val="FFFFFF"/>
                </a:solidFill>
                <a:latin typeface="Segoe UI Light"/>
              </a:rPr>
              <a:t>the web, academia, or your own data</a:t>
            </a:r>
          </a:p>
        </p:txBody>
      </p:sp>
      <p:sp>
        <p:nvSpPr>
          <p:cNvPr id="10" name="TextBox 9"/>
          <p:cNvSpPr txBox="1"/>
          <p:nvPr/>
        </p:nvSpPr>
        <p:spPr>
          <a:xfrm>
            <a:off x="6277848" y="5531050"/>
            <a:ext cx="5271403" cy="1274087"/>
          </a:xfrm>
          <a:prstGeom prst="rect">
            <a:avLst/>
          </a:prstGeom>
          <a:noFill/>
        </p:spPr>
        <p:txBody>
          <a:bodyPr wrap="square" lIns="182854" tIns="146284" rIns="91427"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961" kern="0" dirty="0">
                <a:solidFill>
                  <a:srgbClr val="FFFFFF"/>
                </a:solidFill>
                <a:latin typeface="Segoe UI Light"/>
              </a:rPr>
              <a:t>Access billions of web pages, images, videos, and news with the power of Bing APIs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spTree>
    <p:custDataLst>
      <p:tags r:id="rId1"/>
    </p:custDataLst>
    <p:extLst>
      <p:ext uri="{BB962C8B-B14F-4D97-AF65-F5344CB8AC3E}">
        <p14:creationId xmlns:p14="http://schemas.microsoft.com/office/powerpoint/2010/main" val="156594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Making bots smarter with Cognitive Services</a:t>
            </a:r>
          </a:p>
        </p:txBody>
      </p:sp>
      <p:sp>
        <p:nvSpPr>
          <p:cNvPr id="6" name="Text Placeholder 5"/>
          <p:cNvSpPr>
            <a:spLocks noGrp="1"/>
          </p:cNvSpPr>
          <p:nvPr>
            <p:ph type="body" sz="quarter" idx="10"/>
          </p:nvPr>
        </p:nvSpPr>
        <p:spPr>
          <a:xfrm>
            <a:off x="269303" y="1187963"/>
            <a:ext cx="11655078" cy="3484031"/>
          </a:xfrm>
        </p:spPr>
        <p:txBody>
          <a:bodyPr/>
          <a:lstStyle/>
          <a:p>
            <a:pPr fontAlgn="ctr"/>
            <a:r>
              <a:rPr lang="en-US" sz="2800" dirty="0"/>
              <a:t>Easy to implement – make API calls</a:t>
            </a:r>
          </a:p>
          <a:p>
            <a:pPr fontAlgn="ctr"/>
            <a:r>
              <a:rPr lang="en-US" sz="2800" dirty="0"/>
              <a:t>Ready-to-use AI</a:t>
            </a:r>
            <a:endParaRPr lang="en-US" sz="1232" dirty="0"/>
          </a:p>
          <a:p>
            <a:pPr fontAlgn="ctr"/>
            <a:r>
              <a:rPr lang="en-US" sz="2800" dirty="0"/>
              <a:t>Custom AI</a:t>
            </a:r>
          </a:p>
          <a:p>
            <a:pPr lvl="1" fontAlgn="ctr"/>
            <a:r>
              <a:rPr lang="en-US" sz="2000" dirty="0"/>
              <a:t>LUIS</a:t>
            </a:r>
          </a:p>
          <a:p>
            <a:pPr lvl="1" fontAlgn="ctr"/>
            <a:r>
              <a:rPr lang="en-US" sz="2000" dirty="0"/>
              <a:t>Custom Vision</a:t>
            </a:r>
          </a:p>
          <a:p>
            <a:pPr lvl="1" fontAlgn="ctr"/>
            <a:r>
              <a:rPr lang="en-US" sz="2000" dirty="0"/>
              <a:t>Custom Speech</a:t>
            </a:r>
          </a:p>
          <a:p>
            <a:pPr fontAlgn="ctr"/>
            <a:r>
              <a:rPr lang="en-US" sz="2800" dirty="0"/>
              <a:t>Add value</a:t>
            </a:r>
            <a:endParaRPr lang="en-US" sz="2000" dirty="0"/>
          </a:p>
          <a:p>
            <a:pPr lvl="4"/>
            <a:endParaRPr lang="en-US" sz="2800" dirty="0"/>
          </a:p>
        </p:txBody>
      </p:sp>
    </p:spTree>
    <p:extLst>
      <p:ext uri="{BB962C8B-B14F-4D97-AF65-F5344CB8AC3E}">
        <p14:creationId xmlns:p14="http://schemas.microsoft.com/office/powerpoint/2010/main" val="323922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Making bots smarter with Cognitive Services</a:t>
            </a:r>
          </a:p>
        </p:txBody>
      </p:sp>
      <p:sp>
        <p:nvSpPr>
          <p:cNvPr id="6" name="Text Placeholder 5"/>
          <p:cNvSpPr>
            <a:spLocks noGrp="1"/>
          </p:cNvSpPr>
          <p:nvPr>
            <p:ph type="body" sz="quarter" idx="10"/>
          </p:nvPr>
        </p:nvSpPr>
        <p:spPr>
          <a:xfrm>
            <a:off x="269303" y="1187963"/>
            <a:ext cx="11655078" cy="4364272"/>
          </a:xfrm>
        </p:spPr>
        <p:txBody>
          <a:bodyPr/>
          <a:lstStyle/>
          <a:p>
            <a:pPr fontAlgn="ctr"/>
            <a:r>
              <a:rPr lang="en-US" sz="2800" dirty="0"/>
              <a:t>Language understanding</a:t>
            </a:r>
          </a:p>
          <a:p>
            <a:pPr fontAlgn="ctr"/>
            <a:r>
              <a:rPr lang="en-US" sz="2800" dirty="0"/>
              <a:t>Knowledge extraction</a:t>
            </a:r>
          </a:p>
          <a:p>
            <a:pPr fontAlgn="ctr"/>
            <a:r>
              <a:rPr lang="en-US" sz="2800" dirty="0"/>
              <a:t>Speech recognition and conversion</a:t>
            </a:r>
          </a:p>
          <a:p>
            <a:pPr fontAlgn="ctr"/>
            <a:r>
              <a:rPr lang="en-US" sz="2800" dirty="0"/>
              <a:t>Web search</a:t>
            </a:r>
          </a:p>
          <a:p>
            <a:pPr fontAlgn="ctr"/>
            <a:r>
              <a:rPr lang="en-US" sz="2800" dirty="0"/>
              <a:t>Image and video understanding</a:t>
            </a:r>
          </a:p>
          <a:p>
            <a:pPr fontAlgn="ctr"/>
            <a:endParaRPr lang="en-US" sz="2800" dirty="0"/>
          </a:p>
          <a:p>
            <a:pPr marL="0" indent="0" fontAlgn="ctr">
              <a:buNone/>
            </a:pPr>
            <a:r>
              <a:rPr lang="en-US" sz="2800" dirty="0"/>
              <a:t>Also - Cognitive Services Labs</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9684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Cognitive Services</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3636380"/>
          </a:xfrm>
        </p:spPr>
        <p:txBody>
          <a:bodyPr/>
          <a:lstStyle/>
          <a:p>
            <a:pPr fontAlgn="ctr"/>
            <a:r>
              <a:rPr lang="en-US" sz="2400" dirty="0">
                <a:solidFill>
                  <a:schemeClr val="bg1"/>
                </a:solidFill>
              </a:rPr>
              <a:t>Language Understanding Intelligent Service (LUIS)</a:t>
            </a:r>
          </a:p>
          <a:p>
            <a:pPr lvl="1" fontAlgn="ctr"/>
            <a:r>
              <a:rPr lang="en-US" sz="2000" dirty="0">
                <a:solidFill>
                  <a:schemeClr val="bg1"/>
                </a:solidFill>
              </a:rPr>
              <a:t>Extract intents and entities from natural language</a:t>
            </a:r>
          </a:p>
          <a:p>
            <a:pPr fontAlgn="ctr"/>
            <a:r>
              <a:rPr lang="en-US" sz="2400" dirty="0">
                <a:solidFill>
                  <a:schemeClr val="bg1"/>
                </a:solidFill>
              </a:rPr>
              <a:t>Text Analytics</a:t>
            </a:r>
          </a:p>
          <a:p>
            <a:pPr lvl="1" fontAlgn="ctr"/>
            <a:r>
              <a:rPr lang="en-US" sz="2000" dirty="0">
                <a:solidFill>
                  <a:schemeClr val="bg1"/>
                </a:solidFill>
              </a:rPr>
              <a:t>Determine language, key phrases and sentiment</a:t>
            </a:r>
          </a:p>
          <a:p>
            <a:pPr fontAlgn="ctr"/>
            <a:r>
              <a:rPr lang="en-US" sz="2400" dirty="0">
                <a:solidFill>
                  <a:schemeClr val="bg1"/>
                </a:solidFill>
              </a:rPr>
              <a:t>Bing Spell Check</a:t>
            </a:r>
          </a:p>
          <a:p>
            <a:pPr lvl="1" fontAlgn="ctr"/>
            <a:r>
              <a:rPr lang="en-US" sz="2000" dirty="0">
                <a:solidFill>
                  <a:schemeClr val="bg1"/>
                </a:solidFill>
              </a:rPr>
              <a:t>Correct spelling errors, recognize name differences/brands/slang/homonyms</a:t>
            </a:r>
          </a:p>
          <a:p>
            <a:pPr fontAlgn="ctr"/>
            <a:r>
              <a:rPr lang="en-US" sz="2400" dirty="0">
                <a:solidFill>
                  <a:schemeClr val="bg1"/>
                </a:solidFill>
              </a:rPr>
              <a:t>Translator Text</a:t>
            </a:r>
          </a:p>
          <a:p>
            <a:pPr lvl="1" fontAlgn="ctr"/>
            <a:r>
              <a:rPr lang="en-US" sz="2000" dirty="0">
                <a:solidFill>
                  <a:schemeClr val="bg1"/>
                </a:solidFill>
              </a:rPr>
              <a:t>Real-time text translation</a:t>
            </a:r>
          </a:p>
          <a:p>
            <a:pPr marL="336145" lvl="1" indent="0" fontAlgn="ctr">
              <a:buNone/>
            </a:pPr>
            <a:endParaRPr lang="en-US" sz="2000" dirty="0">
              <a:solidFill>
                <a:schemeClr val="bg1"/>
              </a:solidFill>
            </a:endParaRPr>
          </a:p>
          <a:p>
            <a:pPr lvl="1" fontAlgn="ctr"/>
            <a:endParaRPr lang="en-US" sz="1200" dirty="0">
              <a:solidFill>
                <a:schemeClr val="bg1"/>
              </a:solidFill>
            </a:endParaRPr>
          </a:p>
        </p:txBody>
      </p:sp>
      <p:sp>
        <p:nvSpPr>
          <p:cNvPr id="9" name="Rectangle 8">
            <a:extLst>
              <a:ext uri="{FF2B5EF4-FFF2-40B4-BE49-F238E27FC236}">
                <a16:creationId xmlns:a16="http://schemas.microsoft.com/office/drawing/2014/main" id="{061E1468-EDF7-4E93-95B6-7710F003CAA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understanding</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3310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Cognitive Services</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140312"/>
          </a:xfrm>
        </p:spPr>
        <p:txBody>
          <a:bodyPr/>
          <a:lstStyle/>
          <a:p>
            <a:pPr fontAlgn="ctr"/>
            <a:r>
              <a:rPr lang="en-US" sz="2400" dirty="0">
                <a:solidFill>
                  <a:schemeClr val="bg1"/>
                </a:solidFill>
              </a:rPr>
              <a:t>QnA Maker </a:t>
            </a:r>
          </a:p>
          <a:p>
            <a:pPr lvl="1" fontAlgn="ctr"/>
            <a:r>
              <a:rPr lang="en-US" sz="2000" dirty="0">
                <a:solidFill>
                  <a:schemeClr val="bg1"/>
                </a:solidFill>
              </a:rPr>
              <a:t>Quickly and easily create simple question and answer bots based on FAQ URLs, structured documents, or editorial content</a:t>
            </a:r>
          </a:p>
        </p:txBody>
      </p:sp>
      <p:sp>
        <p:nvSpPr>
          <p:cNvPr id="9" name="Rectangle 8">
            <a:extLst>
              <a:ext uri="{FF2B5EF4-FFF2-40B4-BE49-F238E27FC236}">
                <a16:creationId xmlns:a16="http://schemas.microsoft.com/office/drawing/2014/main" id="{EF7EF103-C5F7-4556-B785-28582F86398C}"/>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Knowledge extraction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804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Cognitive Services</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4316566"/>
          </a:xfrm>
        </p:spPr>
        <p:txBody>
          <a:bodyPr/>
          <a:lstStyle/>
          <a:p>
            <a:pPr fontAlgn="ctr"/>
            <a:r>
              <a:rPr lang="en-US" sz="2400" dirty="0">
                <a:solidFill>
                  <a:schemeClr val="bg1"/>
                </a:solidFill>
              </a:rPr>
              <a:t>Speech</a:t>
            </a:r>
          </a:p>
          <a:p>
            <a:pPr lvl="1" fontAlgn="ctr"/>
            <a:r>
              <a:rPr lang="en-US" sz="2000" dirty="0">
                <a:solidFill>
                  <a:schemeClr val="bg1"/>
                </a:solidFill>
              </a:rPr>
              <a:t>Convert speech-to-text and text-to-speech, understand intent</a:t>
            </a:r>
          </a:p>
          <a:p>
            <a:pPr lvl="1" fontAlgn="ctr"/>
            <a:r>
              <a:rPr lang="en-US" sz="2000" dirty="0">
                <a:solidFill>
                  <a:schemeClr val="bg1"/>
                </a:solidFill>
              </a:rPr>
              <a:t>Speech to Text API </a:t>
            </a:r>
          </a:p>
          <a:p>
            <a:pPr lvl="2" fontAlgn="ctr"/>
            <a:r>
              <a:rPr lang="en-US" sz="1800" dirty="0">
                <a:solidFill>
                  <a:schemeClr val="bg1"/>
                </a:solidFill>
              </a:rPr>
              <a:t>Convert audio to text, part of Speech services</a:t>
            </a:r>
          </a:p>
          <a:p>
            <a:pPr lvl="1" fontAlgn="ctr"/>
            <a:r>
              <a:rPr lang="en-US" sz="2000" dirty="0">
                <a:solidFill>
                  <a:schemeClr val="bg1"/>
                </a:solidFill>
              </a:rPr>
              <a:t>Text to Speech API </a:t>
            </a:r>
          </a:p>
          <a:p>
            <a:pPr lvl="2" fontAlgn="ctr"/>
            <a:r>
              <a:rPr lang="en-US" sz="1800" dirty="0">
                <a:solidFill>
                  <a:schemeClr val="bg1"/>
                </a:solidFill>
              </a:rPr>
              <a:t>Convert text to speech, part of Speech services</a:t>
            </a:r>
          </a:p>
          <a:p>
            <a:pPr lvl="1" fontAlgn="ctr"/>
            <a:r>
              <a:rPr lang="en-US" sz="2000" dirty="0">
                <a:solidFill>
                  <a:schemeClr val="bg1"/>
                </a:solidFill>
              </a:rPr>
              <a:t>Speech Translation API</a:t>
            </a:r>
          </a:p>
          <a:p>
            <a:pPr lvl="2" fontAlgn="ctr"/>
            <a:r>
              <a:rPr lang="en-US" sz="2000" dirty="0">
                <a:solidFill>
                  <a:schemeClr val="bg1"/>
                </a:solidFill>
              </a:rPr>
              <a:t>Easily add real-time speech translation to your bot</a:t>
            </a:r>
            <a:endParaRPr lang="en-US" sz="1800" dirty="0">
              <a:solidFill>
                <a:schemeClr val="bg1"/>
              </a:solidFill>
            </a:endParaRPr>
          </a:p>
          <a:p>
            <a:pPr fontAlgn="ctr"/>
            <a:r>
              <a:rPr lang="en-US" sz="2400" dirty="0">
                <a:solidFill>
                  <a:schemeClr val="bg1"/>
                </a:solidFill>
              </a:rPr>
              <a:t>Speaker Recognition API </a:t>
            </a:r>
          </a:p>
          <a:p>
            <a:pPr lvl="1" fontAlgn="ctr"/>
            <a:r>
              <a:rPr lang="en-US" sz="2000" dirty="0">
                <a:solidFill>
                  <a:schemeClr val="bg1"/>
                </a:solidFill>
              </a:rPr>
              <a:t>Identify individual speakers or use speech as a means of authentication</a:t>
            </a:r>
          </a:p>
          <a:p>
            <a:pPr fontAlgn="ctr"/>
            <a:r>
              <a:rPr lang="en-US" sz="2400" dirty="0">
                <a:solidFill>
                  <a:schemeClr val="bg1"/>
                </a:solidFill>
              </a:rPr>
              <a:t>Custom Speech Service (CRIS) </a:t>
            </a:r>
          </a:p>
          <a:p>
            <a:pPr lvl="1" fontAlgn="ctr"/>
            <a:r>
              <a:rPr lang="en-US" sz="2000" dirty="0">
                <a:solidFill>
                  <a:schemeClr val="bg1"/>
                </a:solidFill>
              </a:rPr>
              <a:t>Overcome speech recognition barriers such as speaking style, vocabulary, and background noise</a:t>
            </a:r>
            <a:endParaRPr lang="en-US" sz="1200" dirty="0">
              <a:solidFill>
                <a:schemeClr val="bg1"/>
              </a:solidFill>
            </a:endParaRPr>
          </a:p>
        </p:txBody>
      </p:sp>
      <p:pic>
        <p:nvPicPr>
          <p:cNvPr id="2" name="Picture 1">
            <a:extLst>
              <a:ext uri="{FF2B5EF4-FFF2-40B4-BE49-F238E27FC236}">
                <a16:creationId xmlns:a16="http://schemas.microsoft.com/office/drawing/2014/main" id="{A4C9A48D-9E03-46AE-B3FF-D9D6309942E6}"/>
              </a:ext>
            </a:extLst>
          </p:cNvPr>
          <p:cNvPicPr>
            <a:picLocks noChangeAspect="1"/>
          </p:cNvPicPr>
          <p:nvPr/>
        </p:nvPicPr>
        <p:blipFill>
          <a:blip r:embed="rId3"/>
          <a:stretch>
            <a:fillRect/>
          </a:stretch>
        </p:blipFill>
        <p:spPr>
          <a:xfrm>
            <a:off x="1719999" y="1285760"/>
            <a:ext cx="876300" cy="285750"/>
          </a:xfrm>
          <a:prstGeom prst="rect">
            <a:avLst/>
          </a:prstGeom>
        </p:spPr>
      </p:pic>
      <p:sp>
        <p:nvSpPr>
          <p:cNvPr id="9" name="Rectangle 8">
            <a:extLst>
              <a:ext uri="{FF2B5EF4-FFF2-40B4-BE49-F238E27FC236}">
                <a16:creationId xmlns:a16="http://schemas.microsoft.com/office/drawing/2014/main" id="{C6048DD3-7A87-4F1B-82FA-21B8B36203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Speech recognition and conversion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46C60A7D-AB62-4EFC-B4D2-DD40608CEC7E}"/>
              </a:ext>
            </a:extLst>
          </p:cNvPr>
          <p:cNvPicPr>
            <a:picLocks noChangeAspect="1"/>
          </p:cNvPicPr>
          <p:nvPr/>
        </p:nvPicPr>
        <p:blipFill>
          <a:blip r:embed="rId3"/>
          <a:stretch>
            <a:fillRect/>
          </a:stretch>
        </p:blipFill>
        <p:spPr>
          <a:xfrm>
            <a:off x="4583182" y="4742719"/>
            <a:ext cx="876300" cy="285750"/>
          </a:xfrm>
          <a:prstGeom prst="rect">
            <a:avLst/>
          </a:prstGeom>
        </p:spPr>
      </p:pic>
      <p:pic>
        <p:nvPicPr>
          <p:cNvPr id="10" name="Picture 9">
            <a:extLst>
              <a:ext uri="{FF2B5EF4-FFF2-40B4-BE49-F238E27FC236}">
                <a16:creationId xmlns:a16="http://schemas.microsoft.com/office/drawing/2014/main" id="{1FF68F81-6ABF-4FD8-BD5C-01A97367E1E5}"/>
              </a:ext>
            </a:extLst>
          </p:cNvPr>
          <p:cNvPicPr>
            <a:picLocks noChangeAspect="1"/>
          </p:cNvPicPr>
          <p:nvPr/>
        </p:nvPicPr>
        <p:blipFill>
          <a:blip r:embed="rId3"/>
          <a:stretch>
            <a:fillRect/>
          </a:stretch>
        </p:blipFill>
        <p:spPr>
          <a:xfrm>
            <a:off x="3937403" y="3980909"/>
            <a:ext cx="876300" cy="285750"/>
          </a:xfrm>
          <a:prstGeom prst="rect">
            <a:avLst/>
          </a:prstGeom>
        </p:spPr>
      </p:pic>
    </p:spTree>
    <p:extLst>
      <p:ext uri="{BB962C8B-B14F-4D97-AF65-F5344CB8AC3E}">
        <p14:creationId xmlns:p14="http://schemas.microsoft.com/office/powerpoint/2010/main" val="37390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997196"/>
          </a:xfrm>
        </p:spPr>
        <p:txBody>
          <a:bodyPr/>
          <a:lstStyle/>
          <a:p>
            <a:r>
              <a:rPr lang="en-US" dirty="0"/>
              <a:t>8:30-9:15: Setup</a:t>
            </a:r>
            <a:br>
              <a:rPr lang="en-US" dirty="0"/>
            </a:br>
            <a:endParaRPr lang="en-US" dirty="0"/>
          </a:p>
        </p:txBody>
      </p:sp>
    </p:spTree>
    <p:extLst>
      <p:ext uri="{BB962C8B-B14F-4D97-AF65-F5344CB8AC3E}">
        <p14:creationId xmlns:p14="http://schemas.microsoft.com/office/powerpoint/2010/main" val="3783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Cognitive Services</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5537798"/>
          </a:xfrm>
        </p:spPr>
        <p:txBody>
          <a:bodyPr numCol="2"/>
          <a:lstStyle/>
          <a:p>
            <a:pPr fontAlgn="ctr"/>
            <a:r>
              <a:rPr lang="en-US" sz="2400" dirty="0">
                <a:solidFill>
                  <a:schemeClr val="bg1"/>
                </a:solidFill>
              </a:rPr>
              <a:t>Bing Web Search</a:t>
            </a:r>
          </a:p>
          <a:p>
            <a:pPr lvl="1" fontAlgn="ctr"/>
            <a:r>
              <a:rPr lang="en-US" sz="2000" dirty="0">
                <a:solidFill>
                  <a:schemeClr val="bg1"/>
                </a:solidFill>
              </a:rPr>
              <a:t>Conduct web searches within bots</a:t>
            </a:r>
          </a:p>
          <a:p>
            <a:pPr fontAlgn="ctr"/>
            <a:r>
              <a:rPr lang="en-US" sz="2400" dirty="0">
                <a:solidFill>
                  <a:schemeClr val="bg1"/>
                </a:solidFill>
              </a:rPr>
              <a:t>Bing Image Search</a:t>
            </a:r>
          </a:p>
          <a:p>
            <a:pPr lvl="1" fontAlgn="ctr"/>
            <a:r>
              <a:rPr lang="en-US" sz="2000" dirty="0">
                <a:solidFill>
                  <a:schemeClr val="bg1"/>
                </a:solidFill>
              </a:rPr>
              <a:t>Conduct image searches within bots</a:t>
            </a:r>
          </a:p>
          <a:p>
            <a:pPr fontAlgn="ctr"/>
            <a:r>
              <a:rPr lang="en-US" sz="2400" dirty="0">
                <a:solidFill>
                  <a:schemeClr val="bg1"/>
                </a:solidFill>
              </a:rPr>
              <a:t>Bing Video Search</a:t>
            </a:r>
          </a:p>
          <a:p>
            <a:pPr lvl="1" fontAlgn="ctr"/>
            <a:r>
              <a:rPr lang="en-US" sz="2000" dirty="0">
                <a:solidFill>
                  <a:schemeClr val="bg1"/>
                </a:solidFill>
              </a:rPr>
              <a:t>Conduct video searches within bots</a:t>
            </a:r>
          </a:p>
          <a:p>
            <a:pPr fontAlgn="ctr"/>
            <a:r>
              <a:rPr lang="en-US" sz="2400" dirty="0">
                <a:solidFill>
                  <a:schemeClr val="bg1"/>
                </a:solidFill>
              </a:rPr>
              <a:t>Bing News Search</a:t>
            </a:r>
          </a:p>
          <a:p>
            <a:pPr lvl="1" fontAlgn="ctr"/>
            <a:r>
              <a:rPr lang="en-US" sz="2000" dirty="0">
                <a:solidFill>
                  <a:schemeClr val="bg1"/>
                </a:solidFill>
              </a:rPr>
              <a:t>Conduct news searches within bots</a:t>
            </a:r>
          </a:p>
          <a:p>
            <a:pPr fontAlgn="ctr"/>
            <a:r>
              <a:rPr lang="en-US" sz="2400" dirty="0">
                <a:solidFill>
                  <a:schemeClr val="bg1"/>
                </a:solidFill>
              </a:rPr>
              <a:t>Bing Autosuggest</a:t>
            </a:r>
          </a:p>
          <a:p>
            <a:pPr lvl="1" fontAlgn="ctr"/>
            <a:r>
              <a:rPr lang="en-US" sz="2000" dirty="0">
                <a:solidFill>
                  <a:schemeClr val="bg1"/>
                </a:solidFill>
              </a:rPr>
              <a:t>Automated search suggestions – not applicable for a standard bot</a:t>
            </a:r>
          </a:p>
          <a:p>
            <a:pPr fontAlgn="ctr"/>
            <a:r>
              <a:rPr lang="en-US" sz="2400" dirty="0">
                <a:solidFill>
                  <a:schemeClr val="bg1"/>
                </a:solidFill>
              </a:rPr>
              <a:t>Bing Entity Search</a:t>
            </a:r>
          </a:p>
          <a:p>
            <a:pPr lvl="1" fontAlgn="ctr"/>
            <a:r>
              <a:rPr lang="en-US" sz="2000" dirty="0">
                <a:solidFill>
                  <a:schemeClr val="bg1"/>
                </a:solidFill>
              </a:rPr>
              <a:t>Bring rich context about entities (like people, places, things, etc.)</a:t>
            </a:r>
          </a:p>
          <a:p>
            <a:pPr lvl="1" fontAlgn="ctr"/>
            <a:endParaRPr lang="en-US" sz="2000" dirty="0">
              <a:solidFill>
                <a:schemeClr val="bg1"/>
              </a:solidFill>
            </a:endParaRPr>
          </a:p>
          <a:p>
            <a:pPr fontAlgn="ctr"/>
            <a:r>
              <a:rPr lang="en-US" sz="2400" dirty="0">
                <a:solidFill>
                  <a:schemeClr val="bg1"/>
                </a:solidFill>
              </a:rPr>
              <a:t>Bing Custom Search</a:t>
            </a:r>
          </a:p>
          <a:p>
            <a:pPr lvl="1" fontAlgn="ctr"/>
            <a:r>
              <a:rPr lang="en-US" sz="2000" dirty="0">
                <a:solidFill>
                  <a:schemeClr val="bg1"/>
                </a:solidFill>
              </a:rPr>
              <a:t>Easy-to-use, ad-free, commercial-grade search tool that lets you deliver the results you want</a:t>
            </a:r>
          </a:p>
          <a:p>
            <a:pPr fontAlgn="ctr"/>
            <a:r>
              <a:rPr lang="en-US" sz="2400" dirty="0">
                <a:solidFill>
                  <a:schemeClr val="bg1"/>
                </a:solidFill>
              </a:rPr>
              <a:t>Bing Visual Search</a:t>
            </a:r>
          </a:p>
          <a:p>
            <a:pPr lvl="1" fontAlgn="ctr"/>
            <a:r>
              <a:rPr lang="en-US" sz="2000" dirty="0">
                <a:solidFill>
                  <a:schemeClr val="bg1"/>
                </a:solidFill>
              </a:rPr>
              <a:t>Search with images</a:t>
            </a:r>
          </a:p>
          <a:p>
            <a:pPr lvl="1" fontAlgn="ctr"/>
            <a:endParaRPr lang="en-US" sz="1200" dirty="0">
              <a:solidFill>
                <a:schemeClr val="bg1"/>
              </a:solidFill>
            </a:endParaRPr>
          </a:p>
        </p:txBody>
      </p:sp>
      <p:sp>
        <p:nvSpPr>
          <p:cNvPr id="8" name="Rectangle 7">
            <a:extLst>
              <a:ext uri="{FF2B5EF4-FFF2-40B4-BE49-F238E27FC236}">
                <a16:creationId xmlns:a16="http://schemas.microsoft.com/office/drawing/2014/main" id="{5B26ACFB-D20D-486A-B9EA-2BA0557CCD8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Web search</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588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Cognitive Services</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5896999"/>
          </a:xfrm>
        </p:spPr>
        <p:txBody>
          <a:bodyPr numCol="2"/>
          <a:lstStyle/>
          <a:p>
            <a:pPr fontAlgn="ctr"/>
            <a:r>
              <a:rPr lang="en-US" sz="2400" dirty="0">
                <a:solidFill>
                  <a:schemeClr val="bg1"/>
                </a:solidFill>
              </a:rPr>
              <a:t>Computer Vision</a:t>
            </a:r>
          </a:p>
          <a:p>
            <a:pPr lvl="1" fontAlgn="ctr"/>
            <a:r>
              <a:rPr lang="en-US" sz="2000" dirty="0">
                <a:solidFill>
                  <a:schemeClr val="bg1"/>
                </a:solidFill>
              </a:rPr>
              <a:t>Obtain tags, descriptions, adult/racy scores, text, hand writing, celebrities, and more from images</a:t>
            </a:r>
          </a:p>
          <a:p>
            <a:pPr fontAlgn="ctr"/>
            <a:r>
              <a:rPr lang="en-US" sz="2400" dirty="0">
                <a:solidFill>
                  <a:schemeClr val="bg1"/>
                </a:solidFill>
              </a:rPr>
              <a:t>Face</a:t>
            </a:r>
          </a:p>
          <a:p>
            <a:pPr lvl="1" fontAlgn="ctr"/>
            <a:r>
              <a:rPr lang="en-US" sz="2000" dirty="0">
                <a:solidFill>
                  <a:schemeClr val="bg1"/>
                </a:solidFill>
              </a:rPr>
              <a:t>Detect faces and compare similar ones, organize similar images in groups, identify previously tagged people in images</a:t>
            </a:r>
          </a:p>
          <a:p>
            <a:pPr fontAlgn="ctr"/>
            <a:r>
              <a:rPr lang="en-US" sz="2400" dirty="0">
                <a:solidFill>
                  <a:schemeClr val="bg1"/>
                </a:solidFill>
              </a:rPr>
              <a:t>Video Indexer</a:t>
            </a:r>
          </a:p>
          <a:p>
            <a:pPr lvl="1" fontAlgn="ctr"/>
            <a:r>
              <a:rPr lang="en-US" sz="2000" dirty="0">
                <a:solidFill>
                  <a:schemeClr val="bg1"/>
                </a:solidFill>
              </a:rPr>
              <a:t>Unlock video insights – Video API ended</a:t>
            </a:r>
          </a:p>
          <a:p>
            <a:pPr lvl="1" fontAlgn="ctr"/>
            <a:endParaRPr lang="en-US" sz="2000" dirty="0">
              <a:solidFill>
                <a:schemeClr val="bg1"/>
              </a:solidFill>
            </a:endParaRPr>
          </a:p>
          <a:p>
            <a:pPr lvl="1" fontAlgn="ctr"/>
            <a:endParaRPr lang="en-US" sz="2000" dirty="0">
              <a:solidFill>
                <a:schemeClr val="bg1"/>
              </a:solidFill>
            </a:endParaRPr>
          </a:p>
          <a:p>
            <a:pPr lvl="1" fontAlgn="ctr"/>
            <a:endParaRPr lang="en-US" sz="2000" dirty="0">
              <a:solidFill>
                <a:schemeClr val="bg1"/>
              </a:solidFill>
            </a:endParaRPr>
          </a:p>
          <a:p>
            <a:pPr lvl="1" fontAlgn="ctr"/>
            <a:endParaRPr lang="en-US" sz="2000" dirty="0">
              <a:solidFill>
                <a:schemeClr val="bg1"/>
              </a:solidFill>
            </a:endParaRPr>
          </a:p>
          <a:p>
            <a:pPr lvl="1" fontAlgn="ctr"/>
            <a:endParaRPr lang="en-US" sz="2000" dirty="0">
              <a:solidFill>
                <a:schemeClr val="bg1"/>
              </a:solidFill>
            </a:endParaRPr>
          </a:p>
          <a:p>
            <a:pPr lvl="1" fontAlgn="ctr"/>
            <a:endParaRPr lang="en-US" sz="2000" dirty="0">
              <a:solidFill>
                <a:schemeClr val="bg1"/>
              </a:solidFill>
            </a:endParaRPr>
          </a:p>
          <a:p>
            <a:pPr lvl="1" fontAlgn="ctr"/>
            <a:endParaRPr lang="en-US" sz="2000" dirty="0">
              <a:solidFill>
                <a:schemeClr val="bg1"/>
              </a:solidFill>
            </a:endParaRPr>
          </a:p>
          <a:p>
            <a:pPr fontAlgn="ctr"/>
            <a:r>
              <a:rPr lang="en-US" sz="2400" dirty="0">
                <a:solidFill>
                  <a:schemeClr val="bg1"/>
                </a:solidFill>
              </a:rPr>
              <a:t>Custom Vision</a:t>
            </a:r>
          </a:p>
          <a:p>
            <a:pPr lvl="1" fontAlgn="ctr"/>
            <a:r>
              <a:rPr lang="en-US" sz="2000" dirty="0">
                <a:solidFill>
                  <a:schemeClr val="bg1"/>
                </a:solidFill>
              </a:rPr>
              <a:t>Custom image classification and object detection models made easy</a:t>
            </a:r>
          </a:p>
          <a:p>
            <a:pPr fontAlgn="ctr"/>
            <a:r>
              <a:rPr lang="en-US" sz="2400" dirty="0">
                <a:solidFill>
                  <a:schemeClr val="bg1"/>
                </a:solidFill>
              </a:rPr>
              <a:t>Content Moderator</a:t>
            </a:r>
          </a:p>
          <a:p>
            <a:pPr lvl="1" fontAlgn="ctr"/>
            <a:r>
              <a:rPr lang="en-US" sz="2000" dirty="0">
                <a:solidFill>
                  <a:schemeClr val="bg1"/>
                </a:solidFill>
              </a:rPr>
              <a:t>Machine-assisted moderation of text and images </a:t>
            </a:r>
          </a:p>
          <a:p>
            <a:pPr marL="336145" lvl="1" indent="0" fontAlgn="ctr">
              <a:buNone/>
            </a:pPr>
            <a:endParaRPr lang="en-US" sz="2000" dirty="0">
              <a:solidFill>
                <a:schemeClr val="bg1"/>
              </a:solidFill>
            </a:endParaRPr>
          </a:p>
          <a:p>
            <a:pPr marL="336145" lvl="1" indent="0" fontAlgn="ctr">
              <a:buNone/>
            </a:pPr>
            <a:endParaRPr lang="en-US" sz="2000" dirty="0">
              <a:solidFill>
                <a:schemeClr val="bg1"/>
              </a:solidFill>
            </a:endParaRPr>
          </a:p>
          <a:p>
            <a:pPr lvl="1" fontAlgn="ctr"/>
            <a:endParaRPr lang="en-US" sz="1200" dirty="0">
              <a:solidFill>
                <a:schemeClr val="bg1"/>
              </a:solidFill>
            </a:endParaRPr>
          </a:p>
        </p:txBody>
      </p:sp>
      <p:pic>
        <p:nvPicPr>
          <p:cNvPr id="2" name="Picture 1">
            <a:extLst>
              <a:ext uri="{FF2B5EF4-FFF2-40B4-BE49-F238E27FC236}">
                <a16:creationId xmlns:a16="http://schemas.microsoft.com/office/drawing/2014/main" id="{BF0654B8-4E28-415E-B431-8D60D432F745}"/>
              </a:ext>
            </a:extLst>
          </p:cNvPr>
          <p:cNvPicPr>
            <a:picLocks noChangeAspect="1"/>
          </p:cNvPicPr>
          <p:nvPr/>
        </p:nvPicPr>
        <p:blipFill>
          <a:blip r:embed="rId3"/>
          <a:stretch>
            <a:fillRect/>
          </a:stretch>
        </p:blipFill>
        <p:spPr>
          <a:xfrm>
            <a:off x="2553386" y="3886024"/>
            <a:ext cx="758571" cy="247360"/>
          </a:xfrm>
          <a:prstGeom prst="rect">
            <a:avLst/>
          </a:prstGeom>
        </p:spPr>
      </p:pic>
      <p:pic>
        <p:nvPicPr>
          <p:cNvPr id="9" name="Picture 8">
            <a:extLst>
              <a:ext uri="{FF2B5EF4-FFF2-40B4-BE49-F238E27FC236}">
                <a16:creationId xmlns:a16="http://schemas.microsoft.com/office/drawing/2014/main" id="{1F7D79B0-3687-43B9-A155-04598A2596C1}"/>
              </a:ext>
            </a:extLst>
          </p:cNvPr>
          <p:cNvPicPr>
            <a:picLocks noChangeAspect="1"/>
          </p:cNvPicPr>
          <p:nvPr/>
        </p:nvPicPr>
        <p:blipFill>
          <a:blip r:embed="rId3"/>
          <a:stretch>
            <a:fillRect/>
          </a:stretch>
        </p:blipFill>
        <p:spPr>
          <a:xfrm>
            <a:off x="8293040" y="1299096"/>
            <a:ext cx="758571" cy="247360"/>
          </a:xfrm>
          <a:prstGeom prst="rect">
            <a:avLst/>
          </a:prstGeom>
        </p:spPr>
      </p:pic>
      <p:sp>
        <p:nvSpPr>
          <p:cNvPr id="10" name="Rectangle 9">
            <a:extLst>
              <a:ext uri="{FF2B5EF4-FFF2-40B4-BE49-F238E27FC236}">
                <a16:creationId xmlns:a16="http://schemas.microsoft.com/office/drawing/2014/main" id="{60C265D3-2C74-4F22-BC31-2FA45631F23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Image and video understanding</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5273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0" y="1187964"/>
            <a:ext cx="12191999" cy="5818516"/>
          </a:xfrm>
        </p:spPr>
        <p:txBody>
          <a:bodyPr numCol="2"/>
          <a:lstStyle/>
          <a:p>
            <a:pPr fontAlgn="ctr"/>
            <a:r>
              <a:rPr lang="en-US" sz="2400" dirty="0">
                <a:solidFill>
                  <a:schemeClr val="bg1"/>
                </a:solidFill>
              </a:rPr>
              <a:t>Project Gesture </a:t>
            </a:r>
          </a:p>
          <a:p>
            <a:pPr lvl="1" fontAlgn="ctr"/>
            <a:r>
              <a:rPr lang="en-US" sz="2000" dirty="0">
                <a:solidFill>
                  <a:schemeClr val="bg1"/>
                </a:solidFill>
              </a:rPr>
              <a:t>Incorporate gesture-based controls into your apps </a:t>
            </a:r>
          </a:p>
          <a:p>
            <a:pPr fontAlgn="ctr"/>
            <a:r>
              <a:rPr lang="en-US" sz="2400" dirty="0">
                <a:solidFill>
                  <a:schemeClr val="bg1"/>
                </a:solidFill>
              </a:rPr>
              <a:t>Project Local Insights </a:t>
            </a:r>
          </a:p>
          <a:p>
            <a:pPr lvl="1" fontAlgn="ctr"/>
            <a:r>
              <a:rPr lang="en-US" sz="2000" dirty="0">
                <a:solidFill>
                  <a:schemeClr val="bg1"/>
                </a:solidFill>
              </a:rPr>
              <a:t>Score the attractiveness of a location</a:t>
            </a:r>
          </a:p>
          <a:p>
            <a:pPr fontAlgn="ctr"/>
            <a:r>
              <a:rPr lang="en-US" sz="2400" dirty="0">
                <a:solidFill>
                  <a:schemeClr val="bg1"/>
                </a:solidFill>
              </a:rPr>
              <a:t>Project Event Tracking </a:t>
            </a:r>
          </a:p>
          <a:p>
            <a:pPr lvl="1" fontAlgn="ctr"/>
            <a:r>
              <a:rPr lang="en-US" sz="2000" dirty="0">
                <a:solidFill>
                  <a:schemeClr val="bg1"/>
                </a:solidFill>
              </a:rPr>
              <a:t>Find events associated with Wikipedia entries</a:t>
            </a:r>
          </a:p>
          <a:p>
            <a:pPr fontAlgn="ctr"/>
            <a:r>
              <a:rPr lang="en-US" sz="2400" dirty="0">
                <a:solidFill>
                  <a:schemeClr val="bg1"/>
                </a:solidFill>
              </a:rPr>
              <a:t>Project Entity Linking </a:t>
            </a:r>
          </a:p>
          <a:p>
            <a:pPr lvl="1" fontAlgn="ctr"/>
            <a:r>
              <a:rPr lang="en-US" sz="2000" dirty="0">
                <a:solidFill>
                  <a:schemeClr val="bg1"/>
                </a:solidFill>
              </a:rPr>
              <a:t>Disambiguate entities from context</a:t>
            </a:r>
          </a:p>
          <a:p>
            <a:pPr fontAlgn="ctr"/>
            <a:r>
              <a:rPr lang="en-US" sz="2400" dirty="0">
                <a:solidFill>
                  <a:schemeClr val="bg1"/>
                </a:solidFill>
              </a:rPr>
              <a:t>Project Knowledge Exploration </a:t>
            </a:r>
          </a:p>
          <a:p>
            <a:pPr lvl="1" fontAlgn="ctr"/>
            <a:r>
              <a:rPr lang="en-US" sz="2000" dirty="0">
                <a:solidFill>
                  <a:schemeClr val="bg1"/>
                </a:solidFill>
              </a:rPr>
              <a:t>Quickly add interactive search to structured data</a:t>
            </a:r>
          </a:p>
          <a:p>
            <a:pPr fontAlgn="ctr"/>
            <a:r>
              <a:rPr lang="en-US" sz="2400" dirty="0">
                <a:solidFill>
                  <a:schemeClr val="bg1"/>
                </a:solidFill>
              </a:rPr>
              <a:t>Project Academic Knowledge </a:t>
            </a:r>
          </a:p>
          <a:p>
            <a:pPr lvl="1" fontAlgn="ctr"/>
            <a:r>
              <a:rPr lang="en-US" sz="2000" dirty="0">
                <a:solidFill>
                  <a:schemeClr val="bg1"/>
                </a:solidFill>
              </a:rPr>
              <a:t>Help users find academic resources</a:t>
            </a:r>
          </a:p>
          <a:p>
            <a:pPr fontAlgn="ctr"/>
            <a:r>
              <a:rPr lang="en-US" sz="2400" dirty="0">
                <a:solidFill>
                  <a:schemeClr val="bg1"/>
                </a:solidFill>
              </a:rPr>
              <a:t>Project Ink Analysis </a:t>
            </a:r>
          </a:p>
          <a:p>
            <a:pPr lvl="1" fontAlgn="ctr"/>
            <a:r>
              <a:rPr lang="en-US" sz="2000" dirty="0">
                <a:solidFill>
                  <a:schemeClr val="bg1"/>
                </a:solidFill>
              </a:rPr>
              <a:t>Recognize digital handwriting, shapes, layouts</a:t>
            </a:r>
          </a:p>
          <a:p>
            <a:pPr fontAlgn="ctr"/>
            <a:r>
              <a:rPr lang="en-US" sz="2400" dirty="0">
                <a:solidFill>
                  <a:schemeClr val="bg1"/>
                </a:solidFill>
              </a:rPr>
              <a:t>Project Answer Search </a:t>
            </a:r>
          </a:p>
          <a:p>
            <a:pPr lvl="1" fontAlgn="ctr"/>
            <a:r>
              <a:rPr lang="en-US" sz="2000" dirty="0">
                <a:solidFill>
                  <a:schemeClr val="bg1"/>
                </a:solidFill>
              </a:rPr>
              <a:t>Present relevant results instead of links</a:t>
            </a:r>
          </a:p>
          <a:p>
            <a:pPr fontAlgn="ctr"/>
            <a:r>
              <a:rPr lang="en-US" sz="2400" dirty="0">
                <a:solidFill>
                  <a:schemeClr val="bg1"/>
                </a:solidFill>
              </a:rPr>
              <a:t>Project URL Preview </a:t>
            </a:r>
          </a:p>
          <a:p>
            <a:pPr lvl="1" fontAlgn="ctr"/>
            <a:r>
              <a:rPr lang="en-US" sz="2000" dirty="0">
                <a:solidFill>
                  <a:schemeClr val="bg1"/>
                </a:solidFill>
              </a:rPr>
              <a:t>Quickly provide a webpage preview</a:t>
            </a:r>
            <a:endParaRPr lang="en-US" sz="2400" dirty="0">
              <a:solidFill>
                <a:schemeClr val="bg1"/>
              </a:solidFill>
            </a:endParaRPr>
          </a:p>
          <a:p>
            <a:pPr fontAlgn="ctr"/>
            <a:r>
              <a:rPr lang="en-US" sz="2400" dirty="0">
                <a:solidFill>
                  <a:schemeClr val="bg1"/>
                </a:solidFill>
              </a:rPr>
              <a:t>Project Anomaly Finder</a:t>
            </a:r>
          </a:p>
          <a:p>
            <a:pPr lvl="1" fontAlgn="ctr"/>
            <a:r>
              <a:rPr lang="en-US" sz="2000" dirty="0">
                <a:solidFill>
                  <a:schemeClr val="bg1"/>
                </a:solidFill>
              </a:rPr>
              <a:t>Use ML to understand abnormal events in data</a:t>
            </a:r>
          </a:p>
          <a:p>
            <a:pPr fontAlgn="ctr"/>
            <a:r>
              <a:rPr lang="en-US" sz="2400" dirty="0">
                <a:solidFill>
                  <a:schemeClr val="bg1"/>
                </a:solidFill>
              </a:rPr>
              <a:t>Project Conversation Learner</a:t>
            </a:r>
          </a:p>
          <a:p>
            <a:pPr lvl="1" fontAlgn="ctr"/>
            <a:r>
              <a:rPr lang="en-US" sz="2000" dirty="0">
                <a:solidFill>
                  <a:schemeClr val="bg1"/>
                </a:solidFill>
              </a:rPr>
              <a:t>Tech conversations through example interactions</a:t>
            </a:r>
          </a:p>
          <a:p>
            <a:pPr fontAlgn="ctr"/>
            <a:r>
              <a:rPr lang="en-US" sz="2400" dirty="0">
                <a:solidFill>
                  <a:schemeClr val="bg1"/>
                </a:solidFill>
              </a:rPr>
              <a:t>Project Personality Chat</a:t>
            </a:r>
          </a:p>
          <a:p>
            <a:pPr lvl="1" fontAlgn="ctr"/>
            <a:r>
              <a:rPr lang="en-US" sz="2000" dirty="0">
                <a:solidFill>
                  <a:schemeClr val="bg1"/>
                </a:solidFill>
              </a:rPr>
              <a:t>Enhance conversations easily with personas and small talk</a:t>
            </a:r>
          </a:p>
          <a:p>
            <a:pPr fontAlgn="ctr"/>
            <a:r>
              <a:rPr lang="en-US" sz="2400" dirty="0">
                <a:solidFill>
                  <a:schemeClr val="bg1"/>
                </a:solidFill>
              </a:rPr>
              <a:t>Project Custom Decision</a:t>
            </a:r>
          </a:p>
          <a:p>
            <a:pPr lvl="1" fontAlgn="ctr"/>
            <a:r>
              <a:rPr lang="en-US" sz="2000" dirty="0">
                <a:solidFill>
                  <a:schemeClr val="bg1"/>
                </a:solidFill>
              </a:rPr>
              <a:t>Uses reinforcement learning in a new approach for personalizing content</a:t>
            </a:r>
          </a:p>
          <a:p>
            <a:pPr lvl="1" fontAlgn="ctr"/>
            <a:endParaRPr lang="en-US" sz="2000" dirty="0">
              <a:solidFill>
                <a:schemeClr val="bg1"/>
              </a:solidFill>
            </a:endParaRPr>
          </a:p>
          <a:p>
            <a:pPr marL="336145" lvl="1" indent="0" fontAlgn="ctr">
              <a:buNone/>
            </a:pPr>
            <a:endParaRPr lang="en-US" sz="2000" dirty="0">
              <a:solidFill>
                <a:schemeClr val="bg1"/>
              </a:solidFill>
            </a:endParaRPr>
          </a:p>
        </p:txBody>
      </p:sp>
      <p:sp>
        <p:nvSpPr>
          <p:cNvPr id="9" name="Rectangle 8">
            <a:extLst>
              <a:ext uri="{FF2B5EF4-FFF2-40B4-BE49-F238E27FC236}">
                <a16:creationId xmlns:a16="http://schemas.microsoft.com/office/drawing/2014/main" id="{EF7EF103-C5F7-4556-B785-28582F86398C}"/>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Cognitive Services Labs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2305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big picture - PictureBot</a:t>
            </a:r>
          </a:p>
        </p:txBody>
      </p:sp>
      <p:sp>
        <p:nvSpPr>
          <p:cNvPr id="6" name="Text Placeholder 5"/>
          <p:cNvSpPr>
            <a:spLocks noGrp="1"/>
          </p:cNvSpPr>
          <p:nvPr>
            <p:ph type="body" sz="quarter" idx="10"/>
          </p:nvPr>
        </p:nvSpPr>
        <p:spPr>
          <a:xfrm>
            <a:off x="270130" y="1188282"/>
            <a:ext cx="11653425" cy="4759636"/>
          </a:xfrm>
        </p:spPr>
        <p:txBody>
          <a:bodyPr/>
          <a:lstStyle/>
          <a:p>
            <a:pPr marL="0" indent="0" fontAlgn="ctr">
              <a:buNone/>
            </a:pPr>
            <a:r>
              <a:rPr lang="en-US" dirty="0"/>
              <a:t>We're going to build an </a:t>
            </a:r>
            <a:r>
              <a:rPr lang="en-US" b="1" dirty="0"/>
              <a:t>end-to-end scenario </a:t>
            </a:r>
            <a:r>
              <a:rPr lang="en-US" dirty="0"/>
              <a:t>that allows you to pull in your own pictures, use </a:t>
            </a:r>
            <a:r>
              <a:rPr lang="en-US" b="1" dirty="0"/>
              <a:t>Cognitive Services </a:t>
            </a:r>
            <a:r>
              <a:rPr lang="en-US" dirty="0"/>
              <a:t>to find objects and people in the images, describe the photos, and store all of that data into </a:t>
            </a:r>
            <a:r>
              <a:rPr lang="en-US" b="1" dirty="0"/>
              <a:t>CosmosDB. </a:t>
            </a:r>
            <a:r>
              <a:rPr lang="en-US" dirty="0"/>
              <a:t>We'll use that NoSQL Store to populate an </a:t>
            </a:r>
            <a:r>
              <a:rPr lang="en-US" b="1" dirty="0"/>
              <a:t>Azure Search index</a:t>
            </a:r>
            <a:r>
              <a:rPr lang="en-US" dirty="0"/>
              <a:t>, and then build a </a:t>
            </a:r>
            <a:r>
              <a:rPr lang="en-US" b="1" dirty="0"/>
              <a:t>Bot Framework </a:t>
            </a:r>
            <a:r>
              <a:rPr lang="en-US" dirty="0"/>
              <a:t>bot using </a:t>
            </a:r>
            <a:r>
              <a:rPr lang="en-US" b="1" dirty="0"/>
              <a:t>LUIS</a:t>
            </a:r>
            <a:r>
              <a:rPr lang="en-US" dirty="0"/>
              <a:t> to allow easy, targeted querying.</a:t>
            </a:r>
            <a:endParaRPr lang="en-US" sz="2800" dirty="0"/>
          </a:p>
          <a:p>
            <a:pPr lvl="4"/>
            <a:endParaRPr lang="en-US" sz="2800" dirty="0"/>
          </a:p>
        </p:txBody>
      </p:sp>
    </p:spTree>
    <p:extLst>
      <p:ext uri="{BB962C8B-B14F-4D97-AF65-F5344CB8AC3E}">
        <p14:creationId xmlns:p14="http://schemas.microsoft.com/office/powerpoint/2010/main" val="289979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CC7FBA04-A2D9-45CC-BB1C-8B8CC10A7B32}"/>
              </a:ext>
            </a:extLst>
          </p:cNvPr>
          <p:cNvPicPr>
            <a:picLocks noChangeAspect="1"/>
          </p:cNvPicPr>
          <p:nvPr/>
        </p:nvPicPr>
        <p:blipFill>
          <a:blip r:embed="rId3"/>
          <a:stretch>
            <a:fillRect/>
          </a:stretch>
        </p:blipFill>
        <p:spPr>
          <a:xfrm>
            <a:off x="1459432" y="1028701"/>
            <a:ext cx="9281791" cy="5262392"/>
          </a:xfrm>
          <a:prstGeom prst="rect">
            <a:avLst/>
          </a:prstGeom>
        </p:spPr>
      </p:pic>
      <p:sp>
        <p:nvSpPr>
          <p:cNvPr id="17" name="Title 16"/>
          <p:cNvSpPr>
            <a:spLocks noGrp="1"/>
          </p:cNvSpPr>
          <p:nvPr>
            <p:ph type="title"/>
          </p:nvPr>
        </p:nvSpPr>
        <p:spPr/>
        <p:txBody>
          <a:bodyPr/>
          <a:lstStyle/>
          <a:p>
            <a:r>
              <a:rPr lang="en-US" dirty="0"/>
              <a:t>Architecture</a:t>
            </a:r>
          </a:p>
        </p:txBody>
      </p:sp>
      <p:pic>
        <p:nvPicPr>
          <p:cNvPr id="5" name="Picture 4" descr="A screenshot of a cell phone&#10;&#10;Description generated with very high confidence">
            <a:extLst>
              <a:ext uri="{FF2B5EF4-FFF2-40B4-BE49-F238E27FC236}">
                <a16:creationId xmlns:a16="http://schemas.microsoft.com/office/drawing/2014/main" id="{AFE9D809-F8D4-4563-835C-A9813F10CDCD}"/>
              </a:ext>
            </a:extLst>
          </p:cNvPr>
          <p:cNvPicPr>
            <a:picLocks noChangeAspect="1"/>
          </p:cNvPicPr>
          <p:nvPr/>
        </p:nvPicPr>
        <p:blipFill>
          <a:blip r:embed="rId3"/>
          <a:stretch>
            <a:fillRect/>
          </a:stretch>
        </p:blipFill>
        <p:spPr>
          <a:xfrm>
            <a:off x="1455104" y="1028701"/>
            <a:ext cx="9281791" cy="5262392"/>
          </a:xfrm>
          <a:prstGeom prst="rect">
            <a:avLst/>
          </a:prstGeom>
        </p:spPr>
      </p:pic>
      <p:grpSp>
        <p:nvGrpSpPr>
          <p:cNvPr id="4" name="Group 3">
            <a:extLst>
              <a:ext uri="{FF2B5EF4-FFF2-40B4-BE49-F238E27FC236}">
                <a16:creationId xmlns:a16="http://schemas.microsoft.com/office/drawing/2014/main" id="{538366A6-C246-4E93-BD7F-8EB9486C775C}"/>
              </a:ext>
            </a:extLst>
          </p:cNvPr>
          <p:cNvGrpSpPr/>
          <p:nvPr/>
        </p:nvGrpSpPr>
        <p:grpSpPr>
          <a:xfrm>
            <a:off x="-63004" y="1215683"/>
            <a:ext cx="8249742" cy="5262392"/>
            <a:chOff x="-63004" y="1215683"/>
            <a:chExt cx="8249742" cy="5262392"/>
          </a:xfrm>
        </p:grpSpPr>
        <p:sp>
          <p:nvSpPr>
            <p:cNvPr id="2" name="L-Shape 1">
              <a:extLst>
                <a:ext uri="{FF2B5EF4-FFF2-40B4-BE49-F238E27FC236}">
                  <a16:creationId xmlns:a16="http://schemas.microsoft.com/office/drawing/2014/main" id="{621E20B1-0C78-4BBC-94D8-F0BE6323259B}"/>
                </a:ext>
              </a:extLst>
            </p:cNvPr>
            <p:cNvSpPr/>
            <p:nvPr/>
          </p:nvSpPr>
          <p:spPr bwMode="auto">
            <a:xfrm>
              <a:off x="1455104" y="1215683"/>
              <a:ext cx="6731634" cy="5262392"/>
            </a:xfrm>
            <a:prstGeom prst="corner">
              <a:avLst>
                <a:gd name="adj1" fmla="val 41276"/>
                <a:gd name="adj2" fmla="val 91602"/>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83D4FB0D-E30C-40B4-9CEC-420EA4E45525}"/>
                </a:ext>
              </a:extLst>
            </p:cNvPr>
            <p:cNvSpPr txBox="1"/>
            <p:nvPr/>
          </p:nvSpPr>
          <p:spPr>
            <a:xfrm>
              <a:off x="-63004" y="2954510"/>
              <a:ext cx="17128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Lab 1</a:t>
              </a:r>
            </a:p>
          </p:txBody>
        </p:sp>
      </p:grpSp>
      <p:grpSp>
        <p:nvGrpSpPr>
          <p:cNvPr id="8" name="Group 7">
            <a:extLst>
              <a:ext uri="{FF2B5EF4-FFF2-40B4-BE49-F238E27FC236}">
                <a16:creationId xmlns:a16="http://schemas.microsoft.com/office/drawing/2014/main" id="{C9CBDCFE-2A00-4A83-9AA1-41739791205A}"/>
              </a:ext>
            </a:extLst>
          </p:cNvPr>
          <p:cNvGrpSpPr/>
          <p:nvPr/>
        </p:nvGrpSpPr>
        <p:grpSpPr>
          <a:xfrm>
            <a:off x="6400800" y="4288665"/>
            <a:ext cx="5418928" cy="1540634"/>
            <a:chOff x="6400800" y="4288665"/>
            <a:chExt cx="5418928" cy="1540634"/>
          </a:xfrm>
        </p:grpSpPr>
        <p:sp>
          <p:nvSpPr>
            <p:cNvPr id="6" name="Rectangle 5">
              <a:extLst>
                <a:ext uri="{FF2B5EF4-FFF2-40B4-BE49-F238E27FC236}">
                  <a16:creationId xmlns:a16="http://schemas.microsoft.com/office/drawing/2014/main" id="{BB427E97-18C8-4819-9FA2-169554686FA4}"/>
                </a:ext>
              </a:extLst>
            </p:cNvPr>
            <p:cNvSpPr/>
            <p:nvPr/>
          </p:nvSpPr>
          <p:spPr bwMode="auto">
            <a:xfrm>
              <a:off x="6400800" y="4288665"/>
              <a:ext cx="3490175" cy="1540634"/>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79027D31-5F5B-4971-9C18-028FEB240AC2}"/>
                </a:ext>
              </a:extLst>
            </p:cNvPr>
            <p:cNvSpPr txBox="1"/>
            <p:nvPr/>
          </p:nvSpPr>
          <p:spPr>
            <a:xfrm>
              <a:off x="9890975" y="4745050"/>
              <a:ext cx="1928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Lab 4</a:t>
              </a:r>
            </a:p>
          </p:txBody>
        </p:sp>
      </p:grpSp>
      <p:grpSp>
        <p:nvGrpSpPr>
          <p:cNvPr id="11" name="Group 10">
            <a:extLst>
              <a:ext uri="{FF2B5EF4-FFF2-40B4-BE49-F238E27FC236}">
                <a16:creationId xmlns:a16="http://schemas.microsoft.com/office/drawing/2014/main" id="{EE628908-0E67-488B-B55C-8A2CC591DCD2}"/>
              </a:ext>
            </a:extLst>
          </p:cNvPr>
          <p:cNvGrpSpPr/>
          <p:nvPr/>
        </p:nvGrpSpPr>
        <p:grpSpPr>
          <a:xfrm>
            <a:off x="6722771" y="2428877"/>
            <a:ext cx="1803042" cy="1809077"/>
            <a:chOff x="6727100" y="2436809"/>
            <a:chExt cx="1803042" cy="1809077"/>
          </a:xfrm>
        </p:grpSpPr>
        <p:sp>
          <p:nvSpPr>
            <p:cNvPr id="9" name="Rectangle 8">
              <a:extLst>
                <a:ext uri="{FF2B5EF4-FFF2-40B4-BE49-F238E27FC236}">
                  <a16:creationId xmlns:a16="http://schemas.microsoft.com/office/drawing/2014/main" id="{5F6FD4D8-D09A-4409-80A0-40BC2F2A1A48}"/>
                </a:ext>
              </a:extLst>
            </p:cNvPr>
            <p:cNvSpPr/>
            <p:nvPr/>
          </p:nvSpPr>
          <p:spPr bwMode="auto">
            <a:xfrm>
              <a:off x="6838682" y="3073908"/>
              <a:ext cx="1571222" cy="1171978"/>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6ED5C247-F55F-4D00-9D9F-04CF591A4C3F}"/>
                </a:ext>
              </a:extLst>
            </p:cNvPr>
            <p:cNvSpPr txBox="1"/>
            <p:nvPr/>
          </p:nvSpPr>
          <p:spPr>
            <a:xfrm>
              <a:off x="6727100" y="2436809"/>
              <a:ext cx="18030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Lab 5</a:t>
              </a:r>
            </a:p>
          </p:txBody>
        </p:sp>
      </p:grpSp>
      <p:grpSp>
        <p:nvGrpSpPr>
          <p:cNvPr id="16" name="Group 15">
            <a:extLst>
              <a:ext uri="{FF2B5EF4-FFF2-40B4-BE49-F238E27FC236}">
                <a16:creationId xmlns:a16="http://schemas.microsoft.com/office/drawing/2014/main" id="{5C311746-71CE-460D-B609-00AE10A51245}"/>
              </a:ext>
            </a:extLst>
          </p:cNvPr>
          <p:cNvGrpSpPr/>
          <p:nvPr/>
        </p:nvGrpSpPr>
        <p:grpSpPr>
          <a:xfrm>
            <a:off x="2835750" y="387584"/>
            <a:ext cx="7390075" cy="5903509"/>
            <a:chOff x="2835750" y="387584"/>
            <a:chExt cx="7390075" cy="5903509"/>
          </a:xfrm>
        </p:grpSpPr>
        <p:sp>
          <p:nvSpPr>
            <p:cNvPr id="14" name="Rectangle 13">
              <a:extLst>
                <a:ext uri="{FF2B5EF4-FFF2-40B4-BE49-F238E27FC236}">
                  <a16:creationId xmlns:a16="http://schemas.microsoft.com/office/drawing/2014/main" id="{7EC93F9A-D857-4F42-99EF-3EC960F2F4E1}"/>
                </a:ext>
              </a:extLst>
            </p:cNvPr>
            <p:cNvSpPr/>
            <p:nvPr/>
          </p:nvSpPr>
          <p:spPr bwMode="auto">
            <a:xfrm>
              <a:off x="2835750" y="927279"/>
              <a:ext cx="7390075" cy="5363814"/>
            </a:xfrm>
            <a:prstGeom prst="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45C252A-EEED-43AF-8568-27525747D7EB}"/>
                </a:ext>
              </a:extLst>
            </p:cNvPr>
            <p:cNvSpPr txBox="1"/>
            <p:nvPr/>
          </p:nvSpPr>
          <p:spPr>
            <a:xfrm>
              <a:off x="5518597" y="387584"/>
              <a:ext cx="240834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Lab 6, 7, 8</a:t>
              </a:r>
            </a:p>
          </p:txBody>
        </p:sp>
      </p:grpSp>
    </p:spTree>
    <p:extLst>
      <p:ext uri="{BB962C8B-B14F-4D97-AF65-F5344CB8AC3E}">
        <p14:creationId xmlns:p14="http://schemas.microsoft.com/office/powerpoint/2010/main" val="16795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2825389"/>
          </a:xfrm>
        </p:spPr>
        <p:txBody>
          <a:bodyPr/>
          <a:lstStyle/>
          <a:p>
            <a:r>
              <a:rPr lang="en-US" sz="4400" dirty="0">
                <a:latin typeface="Segoe UI Semilight" panose="020B0402040204020203" pitchFamily="34" charset="0"/>
                <a:cs typeface="Segoe UI Semilight" panose="020B0402040204020203" pitchFamily="34" charset="0"/>
              </a:rPr>
              <a:t>Keep this tab open AT ALL TIMES</a:t>
            </a:r>
            <a:br>
              <a:rPr lang="en-US" sz="4400" dirty="0">
                <a:latin typeface="Segoe UI Semilight" panose="020B0402040204020203" pitchFamily="34" charset="0"/>
                <a:cs typeface="Segoe UI Semilight" panose="020B0402040204020203" pitchFamily="34" charset="0"/>
              </a:rPr>
            </a:br>
            <a:r>
              <a:rPr lang="en-US" sz="4400" dirty="0">
                <a:latin typeface="Segoe UI Semilight" panose="020B0402040204020203" pitchFamily="34" charset="0"/>
                <a:cs typeface="Segoe UI Semilight" panose="020B0402040204020203" pitchFamily="34" charset="0"/>
                <a:hlinkClick r:id="rId3"/>
              </a:rPr>
              <a:t>https://github.com/Azure/LearnAI-Airlift</a:t>
            </a:r>
            <a:r>
              <a:rPr lang="en-US" sz="4400" dirty="0">
                <a:latin typeface="Segoe UI Semilight" panose="020B0402040204020203" pitchFamily="34" charset="0"/>
                <a:cs typeface="Segoe UI Semilight" panose="020B0402040204020203" pitchFamily="34" charset="0"/>
              </a:rPr>
              <a:t> </a:t>
            </a:r>
            <a:br>
              <a:rPr lang="en-US" sz="4400" dirty="0">
                <a:latin typeface="Segoe UI Semilight" panose="020B0402040204020203" pitchFamily="34" charset="0"/>
                <a:cs typeface="Segoe UI Semilight" panose="020B0402040204020203" pitchFamily="34" charset="0"/>
              </a:rPr>
            </a:br>
            <a:r>
              <a:rPr lang="en-US" sz="4400" dirty="0">
                <a:latin typeface="Segoe UI Semilight" panose="020B0402040204020203" pitchFamily="34" charset="0"/>
                <a:cs typeface="Segoe UI Semilight" panose="020B0402040204020203" pitchFamily="34" charset="0"/>
              </a:rPr>
              <a:t>(short link: </a:t>
            </a:r>
            <a:r>
              <a:rPr lang="en-US" sz="4400" dirty="0">
                <a:latin typeface="Segoe UI Semilight" panose="020B0402040204020203" pitchFamily="34" charset="0"/>
                <a:cs typeface="Segoe UI Semilight" panose="020B0402040204020203" pitchFamily="34" charset="0"/>
                <a:hlinkClick r:id="rId4"/>
              </a:rPr>
              <a:t>https://aka.ms/ai-airlift</a:t>
            </a:r>
            <a:r>
              <a:rPr lang="en-US" sz="4400" dirty="0">
                <a:latin typeface="Segoe UI Semilight" panose="020B0402040204020203" pitchFamily="34" charset="0"/>
                <a:cs typeface="Segoe UI Semilight" panose="020B0402040204020203" pitchFamily="34" charset="0"/>
              </a:rPr>
              <a:t> )</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(use </a:t>
            </a:r>
            <a:r>
              <a:rPr lang="en-US" dirty="0" err="1">
                <a:latin typeface="Segoe UI Semilight" panose="020B0402040204020203" pitchFamily="34" charset="0"/>
                <a:cs typeface="Segoe UI Semilight" panose="020B0402040204020203" pitchFamily="34" charset="0"/>
              </a:rPr>
              <a:t>CTRL+Click</a:t>
            </a:r>
            <a:r>
              <a:rPr lang="en-US" dirty="0">
                <a:latin typeface="Segoe UI Semilight" panose="020B0402040204020203" pitchFamily="34" charset="0"/>
                <a:cs typeface="Segoe UI Semilight" panose="020B0402040204020203" pitchFamily="34" charset="0"/>
              </a:rPr>
              <a:t> to open the other links in a new tab)</a:t>
            </a: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117" b="0" i="0" u="none" strike="noStrike" kern="1200" cap="none" spc="-100" normalizeH="0" baseline="0" noProof="0" dirty="0">
                <a:ln w="3175">
                  <a:noFill/>
                </a:ln>
                <a:effectLst/>
                <a:uLnTx/>
                <a:uFillTx/>
                <a:latin typeface="Segoe UI Light"/>
                <a:ea typeface="+mn-ea"/>
                <a:cs typeface="Segoe UI" pitchFamily="34" charset="0"/>
              </a:rPr>
              <a:t>GitHub Tour</a:t>
            </a:r>
          </a:p>
        </p:txBody>
      </p:sp>
    </p:spTree>
    <p:extLst>
      <p:ext uri="{BB962C8B-B14F-4D97-AF65-F5344CB8AC3E}">
        <p14:creationId xmlns:p14="http://schemas.microsoft.com/office/powerpoint/2010/main" val="25029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10-12: Lab 1 Computer Vision</a:t>
            </a:r>
          </a:p>
        </p:txBody>
      </p:sp>
    </p:spTree>
    <p:extLst>
      <p:ext uri="{BB962C8B-B14F-4D97-AF65-F5344CB8AC3E}">
        <p14:creationId xmlns:p14="http://schemas.microsoft.com/office/powerpoint/2010/main" val="259454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5152180"/>
          </a:xfrm>
        </p:spPr>
        <p:txBody>
          <a:bodyPr/>
          <a:lstStyle/>
          <a:p>
            <a:r>
              <a:rPr lang="en-US" sz="4000" dirty="0">
                <a:latin typeface="Segoe UI Semilight" panose="020B0402040204020203" pitchFamily="34" charset="0"/>
                <a:cs typeface="Segoe UI Semilight" panose="020B0402040204020203" pitchFamily="34" charset="0"/>
              </a:rPr>
              <a:t>Until lunch at 12PM (break 11-11:15)</a:t>
            </a: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Note: you’ve already completed the Setup</a:t>
            </a: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Hint: go slowly, read carefully</a:t>
            </a:r>
            <a:br>
              <a:rPr lang="en-US" sz="4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br>
            <a:br>
              <a:rPr lang="en-US" sz="4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effectLst/>
                <a:uLnTx/>
                <a:uFillTx/>
                <a:latin typeface="Segoe UI Light"/>
                <a:ea typeface="+mn-ea"/>
                <a:cs typeface="Segoe UI" pitchFamily="34" charset="0"/>
              </a:rPr>
              <a:t>Lab 1: Computer Vision</a:t>
            </a:r>
          </a:p>
        </p:txBody>
      </p:sp>
    </p:spTree>
    <p:extLst>
      <p:ext uri="{BB962C8B-B14F-4D97-AF65-F5344CB8AC3E}">
        <p14:creationId xmlns:p14="http://schemas.microsoft.com/office/powerpoint/2010/main" val="329913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12-1: Lunch</a:t>
            </a:r>
          </a:p>
        </p:txBody>
      </p:sp>
    </p:spTree>
    <p:extLst>
      <p:ext uri="{BB962C8B-B14F-4D97-AF65-F5344CB8AC3E}">
        <p14:creationId xmlns:p14="http://schemas.microsoft.com/office/powerpoint/2010/main" val="61167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AI Airlift:</a:t>
            </a:r>
            <a:br>
              <a:rPr lang="en-US" dirty="0"/>
            </a:br>
            <a:r>
              <a:rPr lang="en-US" dirty="0" err="1"/>
              <a:t>Apps+Agents</a:t>
            </a:r>
            <a:endParaRPr lang="en-US" dirty="0"/>
          </a:p>
        </p:txBody>
      </p:sp>
      <p:sp>
        <p:nvSpPr>
          <p:cNvPr id="5" name="Text Placeholder 4"/>
          <p:cNvSpPr>
            <a:spLocks noGrp="1"/>
          </p:cNvSpPr>
          <p:nvPr>
            <p:ph type="body" sz="quarter" idx="12"/>
          </p:nvPr>
        </p:nvSpPr>
        <p:spPr>
          <a:xfrm>
            <a:off x="584200" y="3962400"/>
            <a:ext cx="9144000" cy="1538883"/>
          </a:xfrm>
        </p:spPr>
        <p:txBody>
          <a:bodyPr/>
          <a:lstStyle/>
          <a:p>
            <a:r>
              <a:rPr lang="en-US" dirty="0"/>
              <a:t>Anna Thomas &amp; Chris Testa-O’Neill</a:t>
            </a:r>
          </a:p>
          <a:p>
            <a:r>
              <a:rPr lang="en-US" dirty="0"/>
              <a:t>Applied Data Scientists</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2A594960-388C-47C3-B961-D675A3CAD7CA}"/>
              </a:ext>
            </a:extLst>
          </p:cNvPr>
          <p:cNvSpPr>
            <a:spLocks noGrp="1"/>
          </p:cNvSpPr>
          <p:nvPr>
            <p:ph type="body" sz="quarter" idx="13"/>
          </p:nvPr>
        </p:nvSpPr>
        <p:spPr>
          <a:xfrm>
            <a:off x="8408988" y="589607"/>
            <a:ext cx="3200400" cy="307777"/>
          </a:xfrm>
        </p:spPr>
        <p:txBody>
          <a:bodyPr/>
          <a:lstStyle/>
          <a:p>
            <a:r>
              <a:rPr lang="en-US" dirty="0"/>
              <a:t>LearnAI</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8E78CAE-164D-4D01-A632-1D3FCF25F313}"/>
              </a:ext>
            </a:extLst>
          </p:cNvPr>
          <p:cNvSpPr>
            <a:spLocks noGrp="1"/>
          </p:cNvSpPr>
          <p:nvPr>
            <p:ph type="title"/>
          </p:nvPr>
        </p:nvSpPr>
        <p:spPr>
          <a:xfrm>
            <a:off x="863029" y="1012004"/>
            <a:ext cx="3792098" cy="4795408"/>
          </a:xfrm>
        </p:spPr>
        <p:txBody>
          <a:bodyPr>
            <a:normAutofit/>
          </a:bodyPr>
          <a:lstStyle/>
          <a:p>
            <a:r>
              <a:rPr lang="en-US" dirty="0">
                <a:solidFill>
                  <a:srgbClr val="FFFFFF"/>
                </a:solidFill>
              </a:rPr>
              <a:t>LearnAI Bootcamps</a:t>
            </a:r>
            <a:br>
              <a:rPr lang="en-US" dirty="0">
                <a:solidFill>
                  <a:srgbClr val="FFFFFF"/>
                </a:solidFill>
              </a:rPr>
            </a:br>
            <a:br>
              <a:rPr lang="en-US" dirty="0">
                <a:solidFill>
                  <a:srgbClr val="FFFFFF"/>
                </a:solidFill>
              </a:rPr>
            </a:br>
            <a:r>
              <a:rPr lang="en-US" dirty="0">
                <a:solidFill>
                  <a:srgbClr val="FFFFFF"/>
                </a:solidFill>
              </a:rPr>
              <a:t>aka.ms/lap</a:t>
            </a:r>
            <a:br>
              <a:rPr lang="en-US" dirty="0">
                <a:solidFill>
                  <a:srgbClr val="FFFFFF"/>
                </a:solidFill>
              </a:rPr>
            </a:br>
            <a:br>
              <a:rPr lang="en-US" dirty="0">
                <a:solidFill>
                  <a:srgbClr val="FFFFFF"/>
                </a:solidFill>
              </a:rPr>
            </a:br>
            <a:r>
              <a:rPr lang="en-US" sz="2800" dirty="0">
                <a:solidFill>
                  <a:srgbClr val="FFFFFF"/>
                </a:solidFill>
              </a:rPr>
              <a:t>learnAI@microsoft.com </a:t>
            </a:r>
            <a:endParaRPr lang="en-US" dirty="0">
              <a:solidFill>
                <a:srgbClr val="FFFFFF"/>
              </a:solidFill>
            </a:endParaRPr>
          </a:p>
        </p:txBody>
      </p:sp>
      <p:graphicFrame>
        <p:nvGraphicFramePr>
          <p:cNvPr id="24" name="Content Placeholder 4">
            <a:extLst>
              <a:ext uri="{FF2B5EF4-FFF2-40B4-BE49-F238E27FC236}">
                <a16:creationId xmlns:a16="http://schemas.microsoft.com/office/drawing/2014/main" id="{1728C057-DF0C-4BA2-8735-EAB835109178}"/>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Group 21">
            <a:extLst>
              <a:ext uri="{FF2B5EF4-FFF2-40B4-BE49-F238E27FC236}">
                <a16:creationId xmlns:a16="http://schemas.microsoft.com/office/drawing/2014/main" id="{1B3B8004-C161-42FD-9969-F0E9D2DCCA18}"/>
              </a:ext>
            </a:extLst>
          </p:cNvPr>
          <p:cNvGrpSpPr/>
          <p:nvPr/>
        </p:nvGrpSpPr>
        <p:grpSpPr>
          <a:xfrm>
            <a:off x="5194300" y="6356350"/>
            <a:ext cx="6513603" cy="685687"/>
            <a:chOff x="0" y="4570306"/>
            <a:chExt cx="6513603" cy="685687"/>
          </a:xfrm>
        </p:grpSpPr>
        <p:sp>
          <p:nvSpPr>
            <p:cNvPr id="25" name="Rectangle 24">
              <a:extLst>
                <a:ext uri="{FF2B5EF4-FFF2-40B4-BE49-F238E27FC236}">
                  <a16:creationId xmlns:a16="http://schemas.microsoft.com/office/drawing/2014/main" id="{3CB667AB-A441-4932-9101-07C1AA933C5F}"/>
                </a:ext>
              </a:extLst>
            </p:cNvPr>
            <p:cNvSpPr/>
            <p:nvPr/>
          </p:nvSpPr>
          <p:spPr>
            <a:xfrm>
              <a:off x="0" y="4570306"/>
              <a:ext cx="6513603" cy="68568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1A861296-56AE-4D00-A157-F8FD65F4406F}"/>
                </a:ext>
              </a:extLst>
            </p:cNvPr>
            <p:cNvSpPr txBox="1"/>
            <p:nvPr/>
          </p:nvSpPr>
          <p:spPr>
            <a:xfrm>
              <a:off x="0" y="4570306"/>
              <a:ext cx="6513603"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807" tIns="31750" rIns="177800" bIns="31750" numCol="1" spcCol="1270" anchor="t" anchorCtr="0">
              <a:noAutofit/>
            </a:bodyPr>
            <a:lstStyle/>
            <a:p>
              <a:pPr marL="228600" marR="0" lvl="1" indent="-228600" algn="l" defTabSz="88900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Complete towards end of bootcamp. </a:t>
              </a:r>
            </a:p>
          </p:txBody>
        </p:sp>
      </p:grpSp>
    </p:spTree>
    <p:extLst>
      <p:ext uri="{BB962C8B-B14F-4D97-AF65-F5344CB8AC3E}">
        <p14:creationId xmlns:p14="http://schemas.microsoft.com/office/powerpoint/2010/main" val="236097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objectives &amp; key takeaways</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5</a:t>
            </a:fld>
            <a:endParaRPr lang="en-US" dirty="0">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69240" y="1672281"/>
            <a:ext cx="11437656" cy="2320499"/>
          </a:xfrm>
          <a:prstGeom prst="rect">
            <a:avLst/>
          </a:prstGeom>
        </p:spPr>
        <p:txBody>
          <a:bodyPr numCol="2"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Build an application that calls various Cognitive Services APIs (specifically Computer Vision)</a:t>
            </a:r>
          </a:p>
          <a:p>
            <a:r>
              <a:rPr lang="en-US" sz="2000" dirty="0"/>
              <a:t>For Cognitive Services, determine what to use when and how to combine multiple to increase the intelligence and capabilities of bots/apps</a:t>
            </a:r>
          </a:p>
          <a:p>
            <a:r>
              <a:rPr lang="en-US" sz="2000" dirty="0"/>
              <a:t>Understand how to implement Azure Search features to provide a positive search experience inside applications</a:t>
            </a:r>
          </a:p>
          <a:p>
            <a:r>
              <a:rPr lang="en-US" sz="2000" dirty="0"/>
              <a:t>Configure an Azure Search service to extend your data to enable full-text, language-aware search</a:t>
            </a:r>
          </a:p>
          <a:p>
            <a:r>
              <a:rPr lang="en-US" sz="2000" dirty="0"/>
              <a:t>Design and build a Cognitive Search solution</a:t>
            </a:r>
          </a:p>
          <a:p>
            <a:r>
              <a:rPr lang="en-US" sz="2000" dirty="0"/>
              <a:t>Build, train, and publish a LUIS model to help your bot communicate effectively</a:t>
            </a:r>
          </a:p>
          <a:p>
            <a:r>
              <a:rPr lang="en-US" sz="2000" dirty="0"/>
              <a:t>Be able to efficiently and effectively design LUIS schema</a:t>
            </a:r>
          </a:p>
          <a:p>
            <a:r>
              <a:rPr lang="en-US" sz="2000" dirty="0"/>
              <a:t>Build an intelligent bot using Microsoft Bot Framework that leverages LUIS and Azure Search</a:t>
            </a:r>
          </a:p>
          <a:p>
            <a:r>
              <a:rPr lang="en-US" sz="2000" dirty="0"/>
              <a:t>Be able to integrate services like Bing Image Search API into existing applications</a:t>
            </a:r>
          </a:p>
          <a:p>
            <a:r>
              <a:rPr lang="en-US" sz="2000" dirty="0"/>
              <a:t>Be able to decide the most appropriate architectural components common bot use-cases</a:t>
            </a:r>
          </a:p>
          <a:p>
            <a:r>
              <a:rPr lang="en-US" sz="2000" dirty="0"/>
              <a:t>Effectively leverage the custom vision service to create image classification and object detection models that can then be leveraged by an application</a:t>
            </a:r>
          </a:p>
          <a:p>
            <a:pPr marL="559619" lvl="2" indent="0" defTabSz="914192">
              <a:spcAft>
                <a:spcPts val="1175"/>
              </a:spcAft>
              <a:buNone/>
            </a:pPr>
            <a:endParaRPr lang="en-US" sz="1800" dirty="0">
              <a:solidFill>
                <a:srgbClr val="434343"/>
              </a:solidFill>
              <a:latin typeface="Segoe UI Light"/>
              <a:cs typeface="Segoe UI Light"/>
            </a:endParaRPr>
          </a:p>
        </p:txBody>
      </p:sp>
      <p:sp>
        <p:nvSpPr>
          <p:cNvPr id="2" name="Rectangle 1">
            <a:extLst>
              <a:ext uri="{FF2B5EF4-FFF2-40B4-BE49-F238E27FC236}">
                <a16:creationId xmlns:a16="http://schemas.microsoft.com/office/drawing/2014/main" id="{8FDDBCBC-E7B5-4BA5-AE15-11C509FC95B4}"/>
              </a:ext>
            </a:extLst>
          </p:cNvPr>
          <p:cNvSpPr/>
          <p:nvPr/>
        </p:nvSpPr>
        <p:spPr>
          <a:xfrm>
            <a:off x="441911" y="1107564"/>
            <a:ext cx="9191486" cy="369332"/>
          </a:xfrm>
          <a:prstGeom prst="rect">
            <a:avLst/>
          </a:prstGeom>
        </p:spPr>
        <p:txBody>
          <a:bodyPr wrap="square">
            <a:spAutoFit/>
          </a:bodyPr>
          <a:lstStyle/>
          <a:p>
            <a:r>
              <a:rPr lang="en-US" sz="1800" dirty="0"/>
              <a:t>At the end of this 300-level airlift, you should be able to:</a:t>
            </a:r>
          </a:p>
        </p:txBody>
      </p:sp>
    </p:spTree>
    <p:extLst>
      <p:ext uri="{BB962C8B-B14F-4D97-AF65-F5344CB8AC3E}">
        <p14:creationId xmlns:p14="http://schemas.microsoft.com/office/powerpoint/2010/main" val="36368325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IMPORTANT: Azure Access</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6</a:t>
            </a:fld>
            <a:endParaRPr lang="en-US">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Aft>
                <a:spcPts val="1175"/>
              </a:spcAft>
              <a:buNone/>
            </a:pPr>
            <a:endParaRPr lang="en-US" sz="2400" dirty="0">
              <a:solidFill>
                <a:srgbClr val="434343"/>
              </a:solidFill>
            </a:endParaRPr>
          </a:p>
          <a:p>
            <a:pPr marL="0" indent="0" defTabSz="914192">
              <a:spcAft>
                <a:spcPts val="1175"/>
              </a:spcAft>
              <a:buNone/>
            </a:pPr>
            <a:endParaRPr lang="en-US" sz="2400" dirty="0">
              <a:solidFill>
                <a:srgbClr val="434343"/>
              </a:solidFill>
            </a:endParaRPr>
          </a:p>
          <a:p>
            <a:pPr marL="0" indent="0" defTabSz="914192">
              <a:spcAft>
                <a:spcPts val="1175"/>
              </a:spcAft>
              <a:buNone/>
            </a:pPr>
            <a:r>
              <a:rPr lang="en-US" sz="3200" dirty="0"/>
              <a:t>We will not be providing Azure passes for this workshop. If you do not have the ability to create resources and spend money on Azure, you will not be able to participate.</a:t>
            </a:r>
            <a:endParaRPr lang="en-US" sz="4400" dirty="0">
              <a:solidFill>
                <a:srgbClr val="434343"/>
              </a:solidFill>
            </a:endParaRPr>
          </a:p>
          <a:p>
            <a:pPr marL="0" indent="0" defTabSz="914192">
              <a:spcAft>
                <a:spcPts val="1175"/>
              </a:spcAft>
              <a:buNone/>
            </a:pPr>
            <a:r>
              <a:rPr lang="en-US" sz="4000" dirty="0">
                <a:solidFill>
                  <a:srgbClr val="434343"/>
                </a:solidFill>
              </a:rPr>
              <a:t> </a:t>
            </a:r>
          </a:p>
        </p:txBody>
      </p:sp>
    </p:spTree>
    <p:extLst>
      <p:ext uri="{BB962C8B-B14F-4D97-AF65-F5344CB8AC3E}">
        <p14:creationId xmlns:p14="http://schemas.microsoft.com/office/powerpoint/2010/main" val="4077252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Breaks</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7</a:t>
            </a:fld>
            <a:endParaRPr lang="en-US">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Aft>
                <a:spcPts val="1175"/>
              </a:spcAft>
              <a:buNone/>
            </a:pPr>
            <a:endParaRPr lang="en-US" dirty="0"/>
          </a:p>
          <a:p>
            <a:pPr marL="0" indent="0" defTabSz="914192">
              <a:spcAft>
                <a:spcPts val="1175"/>
              </a:spcAft>
              <a:buNone/>
            </a:pPr>
            <a:endParaRPr lang="en-US" dirty="0"/>
          </a:p>
          <a:p>
            <a:pPr marL="0" indent="0" defTabSz="914192">
              <a:spcAft>
                <a:spcPts val="1175"/>
              </a:spcAft>
              <a:buNone/>
            </a:pPr>
            <a:r>
              <a:rPr lang="en-US" dirty="0"/>
              <a:t>11-11:15AM</a:t>
            </a:r>
          </a:p>
          <a:p>
            <a:pPr marL="0" indent="0" defTabSz="914192">
              <a:spcAft>
                <a:spcPts val="1175"/>
              </a:spcAft>
              <a:buNone/>
            </a:pPr>
            <a:r>
              <a:rPr lang="en-US" dirty="0"/>
              <a:t>1-2PM: Lunch</a:t>
            </a:r>
          </a:p>
          <a:p>
            <a:pPr marL="0" indent="0" defTabSz="914192">
              <a:spcAft>
                <a:spcPts val="1175"/>
              </a:spcAft>
              <a:buNone/>
            </a:pPr>
            <a:r>
              <a:rPr lang="en-US" dirty="0"/>
              <a:t>3-3:15PM</a:t>
            </a:r>
          </a:p>
        </p:txBody>
      </p:sp>
    </p:spTree>
    <p:extLst>
      <p:ext uri="{BB962C8B-B14F-4D97-AF65-F5344CB8AC3E}">
        <p14:creationId xmlns:p14="http://schemas.microsoft.com/office/powerpoint/2010/main" val="16602924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Start AI with Ethics</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8</a:t>
            </a:fld>
            <a:endParaRPr lang="en-US">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t>Microsoft believes that AI technology should embody the following four principles:</a:t>
            </a:r>
          </a:p>
          <a:p>
            <a:pPr marL="672290" lvl="1" indent="-448193"/>
            <a:r>
              <a:rPr lang="en-US" sz="2745" dirty="0"/>
              <a:t>Fair - AI must maximize efficiencies without destroying dignity and guard against bias</a:t>
            </a:r>
          </a:p>
          <a:p>
            <a:pPr marL="672290" lvl="1" indent="-448193"/>
            <a:r>
              <a:rPr lang="en-US" sz="2745" dirty="0"/>
              <a:t>Accountable - AI must have algorithmic accountability</a:t>
            </a:r>
          </a:p>
          <a:p>
            <a:pPr marL="672290" lvl="1" indent="-448193"/>
            <a:r>
              <a:rPr lang="en-US" sz="2745" dirty="0"/>
              <a:t>Transparent - AI must be transparent</a:t>
            </a:r>
          </a:p>
          <a:p>
            <a:pPr marL="672290" lvl="1" indent="-448193"/>
            <a:r>
              <a:rPr lang="en-US" sz="2745" dirty="0"/>
              <a:t>Ethical - AI must assist humanity and be designed for intelligent privacy</a:t>
            </a:r>
          </a:p>
          <a:p>
            <a:pPr marL="0" indent="0" defTabSz="914192">
              <a:spcAft>
                <a:spcPts val="1175"/>
              </a:spcAft>
              <a:buNone/>
            </a:pPr>
            <a:r>
              <a:rPr lang="en-US" sz="1400" dirty="0">
                <a:solidFill>
                  <a:srgbClr val="434343"/>
                </a:solidFill>
                <a:latin typeface="Segoe UI Light"/>
                <a:hlinkClick r:id="rId3"/>
              </a:rPr>
              <a:t> </a:t>
            </a:r>
            <a:endParaRPr lang="en-US" sz="1100" dirty="0">
              <a:solidFill>
                <a:srgbClr val="434343"/>
              </a:solidFill>
              <a:latin typeface="Segoe UI Light"/>
              <a:hlinkClick r:id="rId3"/>
            </a:endParaRPr>
          </a:p>
          <a:p>
            <a:pPr marL="0" indent="0" defTabSz="914192">
              <a:spcAft>
                <a:spcPts val="1175"/>
              </a:spcAft>
              <a:buNone/>
            </a:pPr>
            <a:r>
              <a:rPr lang="en-US" sz="4400" dirty="0">
                <a:solidFill>
                  <a:srgbClr val="434343"/>
                </a:solidFill>
                <a:latin typeface="Segoe UI Light"/>
                <a:hlinkClick r:id="rId3"/>
              </a:rPr>
              <a:t>https://aka.ms/ai-ethics</a:t>
            </a:r>
            <a:r>
              <a:rPr lang="en-US" sz="4400" dirty="0">
                <a:solidFill>
                  <a:srgbClr val="434343"/>
                </a:solidFill>
                <a:latin typeface="Segoe UI Light"/>
              </a:rPr>
              <a:t> </a:t>
            </a:r>
            <a:endParaRPr lang="en-US" sz="4400" dirty="0">
              <a:solidFill>
                <a:srgbClr val="434343"/>
              </a:solidFill>
            </a:endParaRPr>
          </a:p>
        </p:txBody>
      </p:sp>
    </p:spTree>
    <p:extLst>
      <p:ext uri="{BB962C8B-B14F-4D97-AF65-F5344CB8AC3E}">
        <p14:creationId xmlns:p14="http://schemas.microsoft.com/office/powerpoint/2010/main" val="2909587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Jump right in!</a:t>
            </a:r>
          </a:p>
        </p:txBody>
      </p:sp>
      <p:sp>
        <p:nvSpPr>
          <p:cNvPr id="12" name="Slide Number Placeholder 11"/>
          <p:cNvSpPr>
            <a:spLocks noGrp="1"/>
          </p:cNvSpPr>
          <p:nvPr>
            <p:ph type="sldNum" sz="quarter" idx="4"/>
          </p:nvPr>
        </p:nvSpPr>
        <p:spPr/>
        <p:txBody>
          <a:bodyPr/>
          <a:lstStyle/>
          <a:p>
            <a:fld id="{0E05EA2D-13DB-4BA1-9DA1-8ED54A2EECC2}" type="slidenum">
              <a:rPr lang="en-US">
                <a:solidFill>
                  <a:srgbClr val="434343">
                    <a:tint val="75000"/>
                  </a:srgbClr>
                </a:solidFill>
                <a:latin typeface="Segoe UI"/>
              </a:rPr>
              <a:pPr/>
              <a:t>9</a:t>
            </a:fld>
            <a:endParaRPr lang="en-US">
              <a:solidFill>
                <a:srgbClr val="434343">
                  <a:tint val="75000"/>
                </a:srgbClr>
              </a:solidFill>
              <a:latin typeface="Segoe UI"/>
            </a:endParaRPr>
          </a:p>
        </p:txBody>
      </p:sp>
      <p:sp>
        <p:nvSpPr>
          <p:cNvPr id="13" name="TextBox 12">
            <a:extLst>
              <a:ext uri="{FF2B5EF4-FFF2-40B4-BE49-F238E27FC236}">
                <a16:creationId xmlns:a16="http://schemas.microsoft.com/office/drawing/2014/main" id="{09FE573C-4B7D-4709-B784-EB8CC49BACB5}"/>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prstClr val="white"/>
                </a:solidFill>
                <a:latin typeface="Segoe UI"/>
              </a:rPr>
              <a:t>Agenda Slide Option #1</a:t>
            </a:r>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Aft>
                <a:spcPts val="1175"/>
              </a:spcAft>
              <a:buNone/>
            </a:pPr>
            <a:endParaRPr lang="en-US" sz="2400" dirty="0">
              <a:solidFill>
                <a:srgbClr val="434343"/>
              </a:solidFill>
            </a:endParaRPr>
          </a:p>
          <a:p>
            <a:pPr marL="0" indent="0" defTabSz="914192">
              <a:spcAft>
                <a:spcPts val="1175"/>
              </a:spcAft>
              <a:buNone/>
            </a:pPr>
            <a:r>
              <a:rPr lang="en-US" sz="2400" dirty="0">
                <a:solidFill>
                  <a:srgbClr val="434343"/>
                </a:solidFill>
              </a:rPr>
              <a:t>PART 1</a:t>
            </a:r>
          </a:p>
          <a:p>
            <a:pPr marL="0" indent="0" defTabSz="914192">
              <a:spcAft>
                <a:spcPts val="1175"/>
              </a:spcAft>
              <a:buNone/>
            </a:pPr>
            <a:r>
              <a:rPr lang="en-US" sz="4000" dirty="0">
                <a:solidFill>
                  <a:srgbClr val="434343"/>
                </a:solidFill>
              </a:rPr>
              <a:t>Let’s get set up: </a:t>
            </a:r>
          </a:p>
          <a:p>
            <a:pPr marL="0" indent="0" defTabSz="914192">
              <a:spcAft>
                <a:spcPts val="1175"/>
              </a:spcAft>
              <a:buNone/>
            </a:pPr>
            <a:r>
              <a:rPr lang="en-US" sz="4000" dirty="0">
                <a:solidFill>
                  <a:srgbClr val="434343"/>
                </a:solidFill>
                <a:hlinkClick r:id="rId3"/>
              </a:rPr>
              <a:t>https://aka.ms/airlift-setup</a:t>
            </a:r>
            <a:r>
              <a:rPr lang="en-US" sz="4000" dirty="0">
                <a:solidFill>
                  <a:srgbClr val="434343"/>
                </a:solidFill>
              </a:rPr>
              <a:t> </a:t>
            </a:r>
          </a:p>
          <a:p>
            <a:pPr marL="0" indent="0" defTabSz="914192">
              <a:spcAft>
                <a:spcPts val="1175"/>
              </a:spcAft>
              <a:buNone/>
            </a:pPr>
            <a:endParaRPr lang="en-US" sz="3600" dirty="0">
              <a:solidFill>
                <a:srgbClr val="434343"/>
              </a:solidFill>
            </a:endParaRPr>
          </a:p>
          <a:p>
            <a:pPr marL="0" indent="0" defTabSz="914192">
              <a:spcAft>
                <a:spcPts val="1175"/>
              </a:spcAft>
              <a:buNone/>
            </a:pPr>
            <a:r>
              <a:rPr lang="en-US" sz="3200" dirty="0">
                <a:solidFill>
                  <a:srgbClr val="434343"/>
                </a:solidFill>
              </a:rPr>
              <a:t>If you finish early, read through </a:t>
            </a:r>
            <a:r>
              <a:rPr lang="en-US" sz="3200" dirty="0">
                <a:solidFill>
                  <a:srgbClr val="434343"/>
                </a:solidFill>
                <a:hlinkClick r:id="rId4"/>
              </a:rPr>
              <a:t>https://aka.ms/ai-ethics</a:t>
            </a:r>
            <a:r>
              <a:rPr lang="en-US" sz="3200" dirty="0">
                <a:solidFill>
                  <a:srgbClr val="434343"/>
                </a:solidFill>
              </a:rPr>
              <a:t> </a:t>
            </a:r>
          </a:p>
          <a:p>
            <a:pPr marL="0" indent="0" defTabSz="914192">
              <a:spcAft>
                <a:spcPts val="1175"/>
              </a:spcAft>
              <a:buNone/>
            </a:pPr>
            <a:endParaRPr lang="en-US" sz="4000" dirty="0">
              <a:solidFill>
                <a:srgbClr val="434343"/>
              </a:solidFill>
            </a:endParaRPr>
          </a:p>
          <a:p>
            <a:pPr marL="0" indent="0" defTabSz="914192">
              <a:spcAft>
                <a:spcPts val="1175"/>
              </a:spcAft>
              <a:buNone/>
            </a:pPr>
            <a:r>
              <a:rPr lang="en-US" sz="4000" dirty="0">
                <a:solidFill>
                  <a:srgbClr val="434343"/>
                </a:solidFill>
              </a:rPr>
              <a:t> </a:t>
            </a:r>
          </a:p>
        </p:txBody>
      </p:sp>
    </p:spTree>
    <p:extLst>
      <p:ext uri="{BB962C8B-B14F-4D97-AF65-F5344CB8AC3E}">
        <p14:creationId xmlns:p14="http://schemas.microsoft.com/office/powerpoint/2010/main" val="27420155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ags/tag3.xml><?xml version="1.0" encoding="utf-8"?>
<p:tagLst xmlns:a="http://schemas.openxmlformats.org/drawingml/2006/main" xmlns:r="http://schemas.openxmlformats.org/officeDocument/2006/relationships" xmlns:p="http://schemas.openxmlformats.org/presentationml/2006/main">
  <p:tag name="TIMING" val="|0.7"/>
  <p:tag name="__MICROSOFT_TRANSLATOR_CLM_SLIDEINFO" val="{&quot;Guid&quot;:&quot;e9993d97-2b9e-440e-bdc9-e4e078095bf9&quot;,&quot;TimeStamp&quot;:&quot;2018-01-15T08:38:45.2658386+05:3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7c45f18c-b2ec-4e3b-9613-4a8f6bc85080"/>
    <ds:schemaRef ds:uri="http://purl.org/dc/dcmitype/"/>
    <ds:schemaRef ds:uri="http://schemas.microsoft.com/office/infopath/2007/PartnerControls"/>
    <ds:schemaRef ds:uri="14cf87b9-506c-4eb7-bdeb-55290b0635a3"/>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FFA330CC-6B3E-4CDF-8F09-1126C7EB0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12738</TotalTime>
  <Words>3123</Words>
  <Application>Microsoft Office PowerPoint</Application>
  <PresentationFormat>Widescreen</PresentationFormat>
  <Paragraphs>426</Paragraphs>
  <Slides>29</Slides>
  <Notes>28</Notes>
  <HiddenSlides>8</HiddenSlides>
  <MMClips>0</MMClips>
  <ScaleCrop>false</ScaleCrop>
  <HeadingPairs>
    <vt:vector size="8" baseType="variant">
      <vt:variant>
        <vt:lpstr>Fonts Used</vt:lpstr>
      </vt:variant>
      <vt:variant>
        <vt:i4>11</vt:i4>
      </vt:variant>
      <vt:variant>
        <vt:lpstr>Theme</vt:lpstr>
      </vt:variant>
      <vt:variant>
        <vt:i4>16</vt:i4>
      </vt:variant>
      <vt:variant>
        <vt:lpstr>Embedded OLE Servers</vt:lpstr>
      </vt:variant>
      <vt:variant>
        <vt:i4>1</vt:i4>
      </vt:variant>
      <vt:variant>
        <vt:lpstr>Slide Titles</vt:lpstr>
      </vt:variant>
      <vt:variant>
        <vt:i4>29</vt:i4>
      </vt:variant>
    </vt:vector>
  </HeadingPairs>
  <TitlesOfParts>
    <vt:vector size="57" baseType="lpstr">
      <vt:lpstr>-apple-system</vt:lpstr>
      <vt:lpstr>Arial</vt:lpstr>
      <vt:lpstr>Calibri</vt:lpstr>
      <vt:lpstr>Calibri Light</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Office Theme</vt:lpstr>
      <vt:lpstr>think-cell Slide</vt:lpstr>
      <vt:lpstr>Day 1</vt:lpstr>
      <vt:lpstr>8:30-9:15: Setup </vt:lpstr>
      <vt:lpstr>AI Airlift: Apps+Agents</vt:lpstr>
      <vt:lpstr>LearnAI Bootcamps  aka.ms/lap  learnAI@microsoft.com </vt:lpstr>
      <vt:lpstr>Course objectives &amp; key takeaways</vt:lpstr>
      <vt:lpstr>IMPORTANT: Azure Access</vt:lpstr>
      <vt:lpstr>Breaks</vt:lpstr>
      <vt:lpstr>Start AI with Ethics</vt:lpstr>
      <vt:lpstr>Jump right in!</vt:lpstr>
      <vt:lpstr>Jump right in!</vt:lpstr>
      <vt:lpstr>9:15-10: Cognitive Services and PictureBot Introduction</vt:lpstr>
      <vt:lpstr>Agenda</vt:lpstr>
      <vt:lpstr>PowerPoint Presentation</vt:lpstr>
      <vt:lpstr>PowerPoint Presentation</vt:lpstr>
      <vt:lpstr>Making bots smarter with Cognitive Services</vt:lpstr>
      <vt:lpstr>Making bots smarter with Cognitive Services</vt:lpstr>
      <vt:lpstr>PowerPoint Presentation</vt:lpstr>
      <vt:lpstr>PowerPoint Presentation</vt:lpstr>
      <vt:lpstr>PowerPoint Presentation</vt:lpstr>
      <vt:lpstr>PowerPoint Presentation</vt:lpstr>
      <vt:lpstr>PowerPoint Presentation</vt:lpstr>
      <vt:lpstr>PowerPoint Presentation</vt:lpstr>
      <vt:lpstr>The big picture - PictureBot</vt:lpstr>
      <vt:lpstr>Architecture</vt:lpstr>
      <vt:lpstr>Keep this tab open AT ALL TIMES https://github.com/Azure/LearnAI-Airlift  (short link: https://aka.ms/ai-airlift )  (use CTRL+Click to open the other links in a new tab)</vt:lpstr>
      <vt:lpstr>10-12: Lab 1 Computer Vision</vt:lpstr>
      <vt:lpstr>Until lunch at 12PM (break 11-11:15) Note: you’ve already completed the Setup Hint: go slowly, read carefully    https://github.com/Azure/LearnAI-Airlift  </vt:lpstr>
      <vt:lpstr>12-1: Lunch</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2018-11-26T22:12:39Z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